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2"/>
  </p:notesMasterIdLst>
  <p:handoutMasterIdLst>
    <p:handoutMasterId r:id="rId23"/>
  </p:handoutMasterIdLst>
  <p:sldIdLst>
    <p:sldId id="256" r:id="rId5"/>
    <p:sldId id="283" r:id="rId6"/>
    <p:sldId id="284" r:id="rId7"/>
    <p:sldId id="276" r:id="rId8"/>
    <p:sldId id="257" r:id="rId9"/>
    <p:sldId id="271" r:id="rId10"/>
    <p:sldId id="285" r:id="rId11"/>
    <p:sldId id="272" r:id="rId12"/>
    <p:sldId id="282" r:id="rId13"/>
    <p:sldId id="258" r:id="rId14"/>
    <p:sldId id="286" r:id="rId15"/>
    <p:sldId id="287" r:id="rId16"/>
    <p:sldId id="281" r:id="rId17"/>
    <p:sldId id="280" r:id="rId18"/>
    <p:sldId id="274" r:id="rId19"/>
    <p:sldId id="279" r:id="rId20"/>
    <p:sldId id="278"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88D6B-3134-0141-A2EC-A90D4F2D9A3D}" v="3" dt="2023-11-14T17:51:52.480"/>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6"/>
  </p:normalViewPr>
  <p:slideViewPr>
    <p:cSldViewPr snapToGrid="0">
      <p:cViewPr varScale="1">
        <p:scale>
          <a:sx n="72" d="100"/>
          <a:sy n="72" d="100"/>
        </p:scale>
        <p:origin x="224" y="768"/>
      </p:cViewPr>
      <p:guideLst>
        <p:guide pos="3839"/>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11/14/23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16.060"/>
    </inkml:context>
    <inkml:brush xml:id="br0">
      <inkml:brushProperty name="width" value="0.1" units="cm"/>
      <inkml:brushProperty name="height" value="0.1" units="cm"/>
    </inkml:brush>
  </inkml:definitions>
  <inkml:trace contextRef="#ctx0" brushRef="#br0">16113 9446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8.063"/>
    </inkml:context>
    <inkml:brush xml:id="br0">
      <inkml:brushProperty name="width" value="0.1" units="cm"/>
      <inkml:brushProperty name="height" value="0.1" units="cm"/>
    </inkml:brush>
  </inkml:definitions>
  <inkml:trace contextRef="#ctx0" brushRef="#br0">21616 12197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9.392"/>
    </inkml:context>
    <inkml:brush xml:id="br0">
      <inkml:brushProperty name="width" value="0.1" units="cm"/>
      <inkml:brushProperty name="height" value="0.1" units="cm"/>
    </inkml:brush>
  </inkml:definitions>
  <inkml:trace contextRef="#ctx0" brushRef="#br0">21802 11748 0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9.393"/>
    </inkml:context>
    <inkml:brush xml:id="br0">
      <inkml:brushProperty name="width" value="0.1" units="cm"/>
      <inkml:brushProperty name="height" value="0.1" units="cm"/>
    </inkml:brush>
  </inkml:definitions>
  <inkml:trace contextRef="#ctx0" brushRef="#br0">15610 14817 0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34.316"/>
    </inkml:context>
    <inkml:brush xml:id="br0">
      <inkml:brushProperty name="width" value="0.1" units="cm"/>
      <inkml:brushProperty name="height" value="0.1" units="cm"/>
    </inkml:brush>
  </inkml:definitions>
  <inkml:trace contextRef="#ctx0" brushRef="#br0">22119 10081 0 0 0,'6'0'0'0'0,"1"0"0"0"0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34.317"/>
    </inkml:context>
    <inkml:brush xml:id="br0">
      <inkml:brushProperty name="width" value="0.1" units="cm"/>
      <inkml:brushProperty name="height" value="0.1" units="cm"/>
    </inkml:brush>
  </inkml:definitions>
  <inkml:trace contextRef="#ctx0" brushRef="#br0">22146 10081 0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34.725"/>
    </inkml:context>
    <inkml:brush xml:id="br0">
      <inkml:brushProperty name="width" value="0.1" units="cm"/>
      <inkml:brushProperty name="height" value="0.1" units="cm"/>
    </inkml:brush>
  </inkml:definitions>
  <inkml:trace contextRef="#ctx0" brushRef="#br0">18627 13099 0 0 0,'5'-5'0'0'0,"3"-3"0"0"0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34.726"/>
    </inkml:context>
    <inkml:brush xml:id="br0">
      <inkml:brushProperty name="width" value="0.1" units="cm"/>
      <inkml:brushProperty name="height" value="0.1" units="cm"/>
    </inkml:brush>
  </inkml:definitions>
  <inkml:trace contextRef="#ctx0" brushRef="#br0">19473 4419 0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45.374"/>
    </inkml:context>
    <inkml:brush xml:id="br0">
      <inkml:brushProperty name="width" value="0.1" units="cm"/>
      <inkml:brushProperty name="height" value="0.1" units="cm"/>
    </inkml:brush>
  </inkml:definitions>
  <inkml:trace contextRef="#ctx0" brushRef="#br0">23389 11298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17.500"/>
    </inkml:context>
    <inkml:brush xml:id="br0">
      <inkml:brushProperty name="width" value="0.1" units="cm"/>
      <inkml:brushProperty name="height" value="0.1" units="cm"/>
    </inkml:brush>
  </inkml:definitions>
  <inkml:trace contextRef="#ctx0" brushRef="#br0">15954 9499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17.501"/>
    </inkml:context>
    <inkml:brush xml:id="br0">
      <inkml:brushProperty name="width" value="0.1" units="cm"/>
      <inkml:brushProperty name="height" value="0.1" units="cm"/>
    </inkml:brush>
  </inkml:definitions>
  <inkml:trace contextRef="#ctx0" brushRef="#br0">15954 9499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18.314"/>
    </inkml:context>
    <inkml:brush xml:id="br0">
      <inkml:brushProperty name="width" value="0.1" units="cm"/>
      <inkml:brushProperty name="height" value="0.1" units="cm"/>
    </inkml:brush>
  </inkml:definitions>
  <inkml:trace contextRef="#ctx0" brushRef="#br0">15769 9604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18.725"/>
    </inkml:context>
    <inkml:brush xml:id="br0">
      <inkml:brushProperty name="width" value="0.1" units="cm"/>
      <inkml:brushProperty name="height" value="0.1" units="cm"/>
    </inkml:brush>
  </inkml:definitions>
  <inkml:trace contextRef="#ctx0" brushRef="#br0">15743 9604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0.566"/>
    </inkml:context>
    <inkml:brush xml:id="br0">
      <inkml:brushProperty name="width" value="0.1" units="cm"/>
      <inkml:brushProperty name="height" value="0.1" units="cm"/>
    </inkml:brush>
  </inkml:definitions>
  <inkml:trace contextRef="#ctx0" brushRef="#br0">15425 9181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0.567"/>
    </inkml:context>
    <inkml:brush xml:id="br0">
      <inkml:brushProperty name="width" value="0.1" units="cm"/>
      <inkml:brushProperty name="height" value="0.1" units="cm"/>
    </inkml:brush>
  </inkml:definitions>
  <inkml:trace contextRef="#ctx0" brushRef="#br0">15425 9181 0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6.936"/>
    </inkml:context>
    <inkml:brush xml:id="br0">
      <inkml:brushProperty name="width" value="0.1" units="cm"/>
      <inkml:brushProperty name="height" value="0.1" units="cm"/>
    </inkml:brush>
  </inkml:definitions>
  <inkml:trace contextRef="#ctx0" brushRef="#br0">23098 10425 0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8T01:42:28.062"/>
    </inkml:context>
    <inkml:brush xml:id="br0">
      <inkml:brushProperty name="width" value="0.1" units="cm"/>
      <inkml:brushProperty name="height" value="0.1" units="cm"/>
    </inkml:brush>
  </inkml:definitions>
  <inkml:trace contextRef="#ctx0" brushRef="#br0">21616 12197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11/14/23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0686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0103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9276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40448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E8FB1-0A7A-443E-AAF7-31D4FA1AA312}"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87100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AFE8FB1-0A7A-443E-AAF7-31D4FA1AA312}"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68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AFE8FB1-0A7A-443E-AAF7-31D4FA1AA312}" type="datetimeFigureOut">
              <a:rPr lang="en-US" smtClean="0"/>
              <a:t>11/14/23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7542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9AFE8FB1-0A7A-443E-AAF7-31D4FA1AA312}" type="datetimeFigureOut">
              <a:rPr lang="en-US" smtClean="0"/>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9087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11/14/23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13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46169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194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en-US" smtClean="0"/>
              <a:pPr/>
              <a:t>11/14/23</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71805945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18" Type="http://schemas.openxmlformats.org/officeDocument/2006/relationships/customXml" Target="../ink/ink14.xml"/><Relationship Id="rId3" Type="http://schemas.openxmlformats.org/officeDocument/2006/relationships/customXml" Target="../ink/ink1.xml"/><Relationship Id="rId21" Type="http://schemas.openxmlformats.org/officeDocument/2006/relationships/customXml" Target="../ink/ink16.xml"/><Relationship Id="rId7" Type="http://schemas.openxmlformats.org/officeDocument/2006/relationships/customXml" Target="../ink/ink4.xml"/><Relationship Id="rId12" Type="http://schemas.openxmlformats.org/officeDocument/2006/relationships/customXml" Target="../ink/ink9.xml"/><Relationship Id="rId17" Type="http://schemas.openxmlformats.org/officeDocument/2006/relationships/image" Target="../media/image100.png"/><Relationship Id="rId2" Type="http://schemas.openxmlformats.org/officeDocument/2006/relationships/image" Target="../media/image23.png"/><Relationship Id="rId16" Type="http://schemas.openxmlformats.org/officeDocument/2006/relationships/customXml" Target="../ink/ink13.xml"/><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5" Type="http://schemas.openxmlformats.org/officeDocument/2006/relationships/customXml" Target="../ink/ink12.xml"/><Relationship Id="rId10" Type="http://schemas.openxmlformats.org/officeDocument/2006/relationships/customXml" Target="../ink/ink7.xml"/><Relationship Id="rId19" Type="http://schemas.openxmlformats.org/officeDocument/2006/relationships/customXml" Target="../ink/ink15.xml"/><Relationship Id="rId4" Type="http://schemas.openxmlformats.org/officeDocument/2006/relationships/image" Target="../media/image90.png"/><Relationship Id="rId9" Type="http://schemas.openxmlformats.org/officeDocument/2006/relationships/customXml" Target="../ink/ink6.xml"/><Relationship Id="rId14" Type="http://schemas.openxmlformats.org/officeDocument/2006/relationships/customXml" Target="../ink/ink11.xml"/><Relationship Id="rId22" Type="http://schemas.openxmlformats.org/officeDocument/2006/relationships/customXml" Target="../ink/ink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inkercad.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FqQAjkZOBe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rmAutofit/>
          </a:bodyPr>
          <a:lstStyle/>
          <a:p>
            <a:r>
              <a:rPr lang="en-US"/>
              <a:t>The Plastic Masons</a:t>
            </a:r>
          </a:p>
        </p:txBody>
      </p:sp>
      <p:pic>
        <p:nvPicPr>
          <p:cNvPr id="5" name="Picture 4" descr="A qr code on a white background&#10;&#10;Description automatically generated">
            <a:extLst>
              <a:ext uri="{FF2B5EF4-FFF2-40B4-BE49-F238E27FC236}">
                <a16:creationId xmlns:a16="http://schemas.microsoft.com/office/drawing/2014/main" id="{C53A431E-AEA4-B023-9EB1-3F1DCA4C1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905000"/>
            <a:ext cx="4267200" cy="4267200"/>
          </a:xfrm>
          <a:prstGeom prst="rect">
            <a:avLst/>
          </a:prstGeom>
          <a:noFill/>
        </p:spPr>
      </p:pic>
      <p:sp>
        <p:nvSpPr>
          <p:cNvPr id="3" name="Subtitle 2"/>
          <p:cNvSpPr>
            <a:spLocks noGrp="1"/>
          </p:cNvSpPr>
          <p:nvPr>
            <p:ph sz="half" idx="2"/>
          </p:nvPr>
        </p:nvSpPr>
        <p:spPr>
          <a:xfrm>
            <a:off x="6246815" y="1905000"/>
            <a:ext cx="4419598" cy="4267200"/>
          </a:xfrm>
        </p:spPr>
        <p:txBody>
          <a:bodyPr vert="horz" lIns="91440" tIns="45720" rIns="91440" bIns="45720" rtlCol="0">
            <a:normAutofit/>
          </a:bodyPr>
          <a:lstStyle/>
          <a:p>
            <a:r>
              <a:rPr lang="en-US" dirty="0"/>
              <a:t>Peter Davis, </a:t>
            </a:r>
            <a:r>
              <a:rPr lang="en-US" dirty="0" err="1"/>
              <a:t>Ato</a:t>
            </a:r>
            <a:r>
              <a:rPr lang="en-US" dirty="0"/>
              <a:t> Koomson, </a:t>
            </a:r>
            <a:r>
              <a:rPr lang="en-US" dirty="0" err="1"/>
              <a:t>Huyen</a:t>
            </a:r>
            <a:r>
              <a:rPr lang="en-US" dirty="0"/>
              <a:t> Pham</a:t>
            </a:r>
          </a:p>
          <a:p>
            <a:endParaRPr lang="en-US" dirty="0"/>
          </a:p>
          <a:p>
            <a:endParaRPr lang="en-US" dirty="0"/>
          </a:p>
          <a:p>
            <a:endParaRPr lang="en-US" dirty="0"/>
          </a:p>
          <a:p>
            <a:endParaRPr lang="en-US" dirty="0"/>
          </a:p>
          <a:p>
            <a:r>
              <a:rPr lang="en-US" dirty="0"/>
              <a:t>Please scan this QR code to take our pre survey</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rmAutofit/>
          </a:bodyPr>
          <a:lstStyle/>
          <a:p>
            <a:r>
              <a:rPr lang="en-US"/>
              <a:t>Any Questions?</a:t>
            </a:r>
          </a:p>
        </p:txBody>
      </p:sp>
      <p:pic>
        <p:nvPicPr>
          <p:cNvPr id="4" name="Picture 3" descr="A qr code on a white background&#10;&#10;Description automatically generated">
            <a:extLst>
              <a:ext uri="{FF2B5EF4-FFF2-40B4-BE49-F238E27FC236}">
                <a16:creationId xmlns:a16="http://schemas.microsoft.com/office/drawing/2014/main" id="{13BF9B37-51AB-00CC-BDA9-ACF06044E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814" y="1905000"/>
            <a:ext cx="4267200" cy="4267200"/>
          </a:xfrm>
          <a:prstGeom prst="rect">
            <a:avLst/>
          </a:prstGeom>
          <a:noFill/>
        </p:spPr>
      </p:pic>
      <p:sp>
        <p:nvSpPr>
          <p:cNvPr id="5" name="TextBox 4">
            <a:extLst>
              <a:ext uri="{FF2B5EF4-FFF2-40B4-BE49-F238E27FC236}">
                <a16:creationId xmlns:a16="http://schemas.microsoft.com/office/drawing/2014/main" id="{226C2625-D599-0D60-F2F4-9928B0C586B5}"/>
              </a:ext>
            </a:extLst>
          </p:cNvPr>
          <p:cNvSpPr txBox="1"/>
          <p:nvPr/>
        </p:nvSpPr>
        <p:spPr>
          <a:xfrm>
            <a:off x="8420793" y="2302625"/>
            <a:ext cx="3150523" cy="1089529"/>
          </a:xfrm>
          <a:prstGeom prst="rect">
            <a:avLst/>
          </a:prstGeom>
          <a:noFill/>
        </p:spPr>
        <p:txBody>
          <a:bodyPr wrap="square" rtlCol="0">
            <a:spAutoFit/>
          </a:bodyPr>
          <a:lstStyle/>
          <a:p>
            <a:pPr>
              <a:lnSpc>
                <a:spcPct val="90000"/>
              </a:lnSpc>
            </a:pPr>
            <a:r>
              <a:rPr lang="en-US" sz="2400" dirty="0"/>
              <a:t>Please scan the QR code to take our post survey</a:t>
            </a: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2A6B-4BFE-3C18-3A34-1B4FC0F4012D}"/>
              </a:ext>
            </a:extLst>
          </p:cNvPr>
          <p:cNvSpPr>
            <a:spLocks noGrp="1"/>
          </p:cNvSpPr>
          <p:nvPr>
            <p:ph type="title"/>
          </p:nvPr>
        </p:nvSpPr>
        <p:spPr/>
        <p:txBody>
          <a:bodyPr/>
          <a:lstStyle/>
          <a:p>
            <a:r>
              <a:rPr lang="en-US" dirty="0"/>
              <a:t>Workshop 2 </a:t>
            </a:r>
          </a:p>
        </p:txBody>
      </p:sp>
      <p:sp>
        <p:nvSpPr>
          <p:cNvPr id="3" name="Text Placeholder 2">
            <a:extLst>
              <a:ext uri="{FF2B5EF4-FFF2-40B4-BE49-F238E27FC236}">
                <a16:creationId xmlns:a16="http://schemas.microsoft.com/office/drawing/2014/main" id="{B5F19563-D85F-9C3F-4F47-12DCBB716C03}"/>
              </a:ext>
            </a:extLst>
          </p:cNvPr>
          <p:cNvSpPr>
            <a:spLocks noGrp="1"/>
          </p:cNvSpPr>
          <p:nvPr>
            <p:ph type="body" idx="1"/>
          </p:nvPr>
        </p:nvSpPr>
        <p:spPr/>
        <p:txBody>
          <a:bodyPr/>
          <a:lstStyle/>
          <a:p>
            <a:r>
              <a:rPr lang="en-US" dirty="0"/>
              <a:t>If time allows</a:t>
            </a:r>
          </a:p>
        </p:txBody>
      </p:sp>
    </p:spTree>
    <p:extLst>
      <p:ext uri="{BB962C8B-B14F-4D97-AF65-F5344CB8AC3E}">
        <p14:creationId xmlns:p14="http://schemas.microsoft.com/office/powerpoint/2010/main" val="223764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F522-2EE7-3748-9338-977033DF698D}"/>
              </a:ext>
            </a:extLst>
          </p:cNvPr>
          <p:cNvSpPr>
            <a:spLocks noGrp="1"/>
          </p:cNvSpPr>
          <p:nvPr>
            <p:ph type="title"/>
          </p:nvPr>
        </p:nvSpPr>
        <p:spPr/>
        <p:txBody>
          <a:bodyPr/>
          <a:lstStyle/>
          <a:p>
            <a:r>
              <a:rPr lang="en-US" dirty="0"/>
              <a:t>Vote On the Next Design</a:t>
            </a:r>
          </a:p>
        </p:txBody>
      </p:sp>
      <p:pic>
        <p:nvPicPr>
          <p:cNvPr id="6" name="Content Placeholder 5">
            <a:extLst>
              <a:ext uri="{FF2B5EF4-FFF2-40B4-BE49-F238E27FC236}">
                <a16:creationId xmlns:a16="http://schemas.microsoft.com/office/drawing/2014/main" id="{4DA8649A-9047-E32A-7806-D38DA7A7FE8B}"/>
              </a:ext>
            </a:extLst>
          </p:cNvPr>
          <p:cNvPicPr>
            <a:picLocks noGrp="1" noChangeAspect="1"/>
          </p:cNvPicPr>
          <p:nvPr>
            <p:ph sz="half" idx="1"/>
          </p:nvPr>
        </p:nvPicPr>
        <p:blipFill>
          <a:blip r:embed="rId2"/>
          <a:stretch>
            <a:fillRect/>
          </a:stretch>
        </p:blipFill>
        <p:spPr>
          <a:xfrm>
            <a:off x="70893" y="1905000"/>
            <a:ext cx="4010970" cy="4267200"/>
          </a:xfrm>
        </p:spPr>
      </p:pic>
      <p:pic>
        <p:nvPicPr>
          <p:cNvPr id="8" name="Content Placeholder 7">
            <a:extLst>
              <a:ext uri="{FF2B5EF4-FFF2-40B4-BE49-F238E27FC236}">
                <a16:creationId xmlns:a16="http://schemas.microsoft.com/office/drawing/2014/main" id="{CFF742AD-AA16-00DF-EE76-59FB0714AA4F}"/>
              </a:ext>
            </a:extLst>
          </p:cNvPr>
          <p:cNvPicPr>
            <a:picLocks noGrp="1" noChangeAspect="1"/>
          </p:cNvPicPr>
          <p:nvPr>
            <p:ph sz="half" idx="2"/>
          </p:nvPr>
        </p:nvPicPr>
        <p:blipFill>
          <a:blip r:embed="rId3"/>
          <a:stretch>
            <a:fillRect/>
          </a:stretch>
        </p:blipFill>
        <p:spPr>
          <a:xfrm>
            <a:off x="3753727" y="1905000"/>
            <a:ext cx="3817776" cy="4267200"/>
          </a:xfrm>
        </p:spPr>
      </p:pic>
      <p:pic>
        <p:nvPicPr>
          <p:cNvPr id="12" name="Picture 11">
            <a:extLst>
              <a:ext uri="{FF2B5EF4-FFF2-40B4-BE49-F238E27FC236}">
                <a16:creationId xmlns:a16="http://schemas.microsoft.com/office/drawing/2014/main" id="{A9AC01F5-42B0-EB52-7D4F-56396C7B42BA}"/>
              </a:ext>
            </a:extLst>
          </p:cNvPr>
          <p:cNvPicPr>
            <a:picLocks noChangeAspect="1"/>
          </p:cNvPicPr>
          <p:nvPr/>
        </p:nvPicPr>
        <p:blipFill>
          <a:blip r:embed="rId4"/>
          <a:stretch>
            <a:fillRect/>
          </a:stretch>
        </p:blipFill>
        <p:spPr>
          <a:xfrm>
            <a:off x="7571503" y="1905000"/>
            <a:ext cx="4546429" cy="4267200"/>
          </a:xfrm>
          <a:prstGeom prst="rect">
            <a:avLst/>
          </a:prstGeom>
        </p:spPr>
      </p:pic>
    </p:spTree>
    <p:extLst>
      <p:ext uri="{BB962C8B-B14F-4D97-AF65-F5344CB8AC3E}">
        <p14:creationId xmlns:p14="http://schemas.microsoft.com/office/powerpoint/2010/main" val="7051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FE8-6CF0-AC3C-8361-8F5C96A1C122}"/>
              </a:ext>
            </a:extLst>
          </p:cNvPr>
          <p:cNvSpPr>
            <a:spLocks noGrp="1"/>
          </p:cNvSpPr>
          <p:nvPr>
            <p:ph type="title"/>
          </p:nvPr>
        </p:nvSpPr>
        <p:spPr>
          <a:xfrm>
            <a:off x="1522414" y="274638"/>
            <a:ext cx="9143998" cy="1020762"/>
          </a:xfrm>
        </p:spPr>
        <p:txBody>
          <a:bodyPr anchor="b">
            <a:normAutofit/>
          </a:bodyPr>
          <a:lstStyle/>
          <a:p>
            <a:r>
              <a:rPr lang="en-US"/>
              <a:t>Grid Resizing</a:t>
            </a:r>
          </a:p>
        </p:txBody>
      </p:sp>
      <p:sp>
        <p:nvSpPr>
          <p:cNvPr id="3" name="Content Placeholder 2">
            <a:extLst>
              <a:ext uri="{FF2B5EF4-FFF2-40B4-BE49-F238E27FC236}">
                <a16:creationId xmlns:a16="http://schemas.microsoft.com/office/drawing/2014/main" id="{CD664197-D883-E0C1-D548-9AC82C97D195}"/>
              </a:ext>
            </a:extLst>
          </p:cNvPr>
          <p:cNvSpPr>
            <a:spLocks noGrp="1"/>
          </p:cNvSpPr>
          <p:nvPr>
            <p:ph sz="half" idx="1"/>
          </p:nvPr>
        </p:nvSpPr>
        <p:spPr>
          <a:xfrm>
            <a:off x="1522413" y="1905000"/>
            <a:ext cx="4419599" cy="4267200"/>
          </a:xfrm>
        </p:spPr>
        <p:txBody>
          <a:bodyPr>
            <a:normAutofit/>
          </a:bodyPr>
          <a:lstStyle/>
          <a:p>
            <a:r>
              <a:rPr lang="en-US"/>
              <a:t>Click Setting at the bottom right corner of the screen and set the length and width of the grid to 50mm and click “Make Default”.</a:t>
            </a:r>
          </a:p>
          <a:p>
            <a:r>
              <a:rPr lang="en-US"/>
              <a:t>You can close the settings panel, you are ready to create</a:t>
            </a:r>
          </a:p>
          <a:p>
            <a:endParaRPr lang="en-US"/>
          </a:p>
        </p:txBody>
      </p:sp>
      <p:pic>
        <p:nvPicPr>
          <p:cNvPr id="5" name="Picture 4" descr="A screenshot of a computer&#10;&#10;Description automatically generated">
            <a:extLst>
              <a:ext uri="{FF2B5EF4-FFF2-40B4-BE49-F238E27FC236}">
                <a16:creationId xmlns:a16="http://schemas.microsoft.com/office/drawing/2014/main" id="{C87C7BEF-26F5-EE88-84E6-A0C2DE2E0496}"/>
              </a:ext>
            </a:extLst>
          </p:cNvPr>
          <p:cNvPicPr>
            <a:picLocks noChangeAspect="1"/>
          </p:cNvPicPr>
          <p:nvPr/>
        </p:nvPicPr>
        <p:blipFill>
          <a:blip r:embed="rId2"/>
          <a:stretch>
            <a:fillRect/>
          </a:stretch>
        </p:blipFill>
        <p:spPr>
          <a:xfrm>
            <a:off x="6888418" y="1905000"/>
            <a:ext cx="3136391" cy="4267200"/>
          </a:xfrm>
          <a:prstGeom prst="rect">
            <a:avLst/>
          </a:prstGeom>
          <a:noFill/>
        </p:spPr>
      </p:pic>
    </p:spTree>
    <p:extLst>
      <p:ext uri="{BB962C8B-B14F-4D97-AF65-F5344CB8AC3E}">
        <p14:creationId xmlns:p14="http://schemas.microsoft.com/office/powerpoint/2010/main" val="29357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6205-7C6E-0E99-2767-044EAA1ED95D}"/>
              </a:ext>
            </a:extLst>
          </p:cNvPr>
          <p:cNvSpPr>
            <a:spLocks noGrp="1"/>
          </p:cNvSpPr>
          <p:nvPr>
            <p:ph type="title"/>
          </p:nvPr>
        </p:nvSpPr>
        <p:spPr>
          <a:xfrm>
            <a:off x="1522414" y="274638"/>
            <a:ext cx="9143998" cy="1020762"/>
          </a:xfrm>
        </p:spPr>
        <p:txBody>
          <a:bodyPr anchor="b">
            <a:normAutofit/>
          </a:bodyPr>
          <a:lstStyle/>
          <a:p>
            <a:r>
              <a:rPr lang="en-US"/>
              <a:t>Step 3: Scaling and Shaping Objects</a:t>
            </a:r>
          </a:p>
        </p:txBody>
      </p:sp>
      <p:sp>
        <p:nvSpPr>
          <p:cNvPr id="3" name="Content Placeholder 2">
            <a:extLst>
              <a:ext uri="{FF2B5EF4-FFF2-40B4-BE49-F238E27FC236}">
                <a16:creationId xmlns:a16="http://schemas.microsoft.com/office/drawing/2014/main" id="{4476D8E4-A659-BFAB-C62C-9B1217DB3256}"/>
              </a:ext>
            </a:extLst>
          </p:cNvPr>
          <p:cNvSpPr>
            <a:spLocks noGrp="1"/>
          </p:cNvSpPr>
          <p:nvPr>
            <p:ph sz="half" idx="1"/>
          </p:nvPr>
        </p:nvSpPr>
        <p:spPr>
          <a:xfrm>
            <a:off x="1522413" y="1905000"/>
            <a:ext cx="4419599" cy="4267200"/>
          </a:xfrm>
        </p:spPr>
        <p:txBody>
          <a:bodyPr vert="horz" lIns="91440" tIns="45720" rIns="91440" bIns="45720" rtlCol="0">
            <a:normAutofit/>
          </a:bodyPr>
          <a:lstStyle/>
          <a:p>
            <a:r>
              <a:rPr lang="en-US" sz="1700"/>
              <a:t>Select any shape with a flat base and drag it to where you want it on the grid. Use the handles on the corners and edges to scale it to size. The cube in the top left corner of your screen allows you to change viewing angles.</a:t>
            </a:r>
          </a:p>
          <a:p>
            <a:r>
              <a:rPr lang="en-US" sz="1700"/>
              <a:t>You can adjust elevation with the cone floating above your shape and tilt with the curved arrows, but the flat base should stay flat and flush against the grid.</a:t>
            </a:r>
          </a:p>
          <a:p>
            <a:r>
              <a:rPr lang="en-US" sz="1700"/>
              <a:t>You can use the scroll wheel on your mouse to zoom in and out, and the F key on your keyboard to center the object on your screen.</a:t>
            </a:r>
          </a:p>
        </p:txBody>
      </p:sp>
      <p:pic>
        <p:nvPicPr>
          <p:cNvPr id="4" name="Picture 3" descr="A blueprint of a building&#10;&#10;Description automatically generated">
            <a:extLst>
              <a:ext uri="{FF2B5EF4-FFF2-40B4-BE49-F238E27FC236}">
                <a16:creationId xmlns:a16="http://schemas.microsoft.com/office/drawing/2014/main" id="{A317E4C3-F118-2779-79CA-0FD5EE41C805}"/>
              </a:ext>
            </a:extLst>
          </p:cNvPr>
          <p:cNvPicPr>
            <a:picLocks noChangeAspect="1"/>
          </p:cNvPicPr>
          <p:nvPr/>
        </p:nvPicPr>
        <p:blipFill>
          <a:blip r:embed="rId2"/>
          <a:stretch>
            <a:fillRect/>
          </a:stretch>
        </p:blipFill>
        <p:spPr>
          <a:xfrm>
            <a:off x="6246814" y="2948957"/>
            <a:ext cx="4419598" cy="2220847"/>
          </a:xfrm>
          <a:prstGeom prst="rect">
            <a:avLst/>
          </a:prstGeom>
          <a:noFill/>
        </p:spPr>
      </p:pic>
      <p:sp>
        <p:nvSpPr>
          <p:cNvPr id="5" name="TextBox 4">
            <a:extLst>
              <a:ext uri="{FF2B5EF4-FFF2-40B4-BE49-F238E27FC236}">
                <a16:creationId xmlns:a16="http://schemas.microsoft.com/office/drawing/2014/main" id="{B6C0F416-44C9-3027-607F-93DF7C9C62F9}"/>
              </a:ext>
            </a:extLst>
          </p:cNvPr>
          <p:cNvSpPr txBox="1"/>
          <p:nvPr/>
        </p:nvSpPr>
        <p:spPr>
          <a:xfrm>
            <a:off x="6303818" y="5292436"/>
            <a:ext cx="4419598" cy="286232"/>
          </a:xfrm>
          <a:prstGeom prst="rect">
            <a:avLst/>
          </a:prstGeom>
          <a:noFill/>
        </p:spPr>
        <p:txBody>
          <a:bodyPr wrap="square" rtlCol="0">
            <a:spAutoFit/>
          </a:bodyPr>
          <a:lstStyle/>
          <a:p>
            <a:pPr>
              <a:lnSpc>
                <a:spcPct val="90000"/>
              </a:lnSpc>
            </a:pPr>
            <a:r>
              <a:rPr lang="en-US" sz="1400"/>
              <a:t>Notice the flat base flush with the workspace</a:t>
            </a:r>
          </a:p>
        </p:txBody>
      </p:sp>
    </p:spTree>
    <p:extLst>
      <p:ext uri="{BB962C8B-B14F-4D97-AF65-F5344CB8AC3E}">
        <p14:creationId xmlns:p14="http://schemas.microsoft.com/office/powerpoint/2010/main" val="140999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B3FB-D4F1-FB5A-C461-73BD0D6EE5DC}"/>
              </a:ext>
            </a:extLst>
          </p:cNvPr>
          <p:cNvSpPr>
            <a:spLocks noGrp="1"/>
          </p:cNvSpPr>
          <p:nvPr>
            <p:ph type="title"/>
          </p:nvPr>
        </p:nvSpPr>
        <p:spPr>
          <a:xfrm>
            <a:off x="1522414" y="274638"/>
            <a:ext cx="9143998" cy="1020762"/>
          </a:xfrm>
        </p:spPr>
        <p:txBody>
          <a:bodyPr anchor="b">
            <a:normAutofit/>
          </a:bodyPr>
          <a:lstStyle/>
          <a:p>
            <a:r>
              <a:rPr lang="en-US" b="1" i="0" u="none" strike="noStrike">
                <a:effectLst/>
              </a:rPr>
              <a:t>Text</a:t>
            </a:r>
            <a:endParaRPr lang="en-US"/>
          </a:p>
        </p:txBody>
      </p:sp>
      <p:sp>
        <p:nvSpPr>
          <p:cNvPr id="3" name="Content Placeholder 2">
            <a:extLst>
              <a:ext uri="{FF2B5EF4-FFF2-40B4-BE49-F238E27FC236}">
                <a16:creationId xmlns:a16="http://schemas.microsoft.com/office/drawing/2014/main" id="{DB4F807B-CC70-3536-7B97-B00380E0AA05}"/>
              </a:ext>
            </a:extLst>
          </p:cNvPr>
          <p:cNvSpPr>
            <a:spLocks noGrp="1"/>
          </p:cNvSpPr>
          <p:nvPr>
            <p:ph sz="half" idx="1"/>
          </p:nvPr>
        </p:nvSpPr>
        <p:spPr>
          <a:xfrm>
            <a:off x="1522413" y="1905000"/>
            <a:ext cx="4419599" cy="4267200"/>
          </a:xfrm>
        </p:spPr>
        <p:txBody>
          <a:bodyPr>
            <a:normAutofit/>
          </a:bodyPr>
          <a:lstStyle/>
          <a:p>
            <a:r>
              <a:rPr lang="en-US"/>
              <a:t>Text can be found under basic shapes</a:t>
            </a:r>
          </a:p>
          <a:p>
            <a:r>
              <a:rPr lang="en-US" b="0" i="0" u="none" strike="noStrike">
                <a:effectLst/>
              </a:rPr>
              <a:t>When you place it, you will have the opport</a:t>
            </a:r>
            <a:r>
              <a:rPr lang="en-US"/>
              <a:t>unity to edit the message</a:t>
            </a:r>
          </a:p>
          <a:p>
            <a:r>
              <a:rPr lang="en-US" b="0" i="0" u="none" strike="noStrike">
                <a:effectLst/>
              </a:rPr>
              <a:t>After that, you can tr</a:t>
            </a:r>
            <a:r>
              <a:rPr lang="en-US"/>
              <a:t>eat it like a normal shape</a:t>
            </a:r>
            <a:endParaRPr lang="en-US" b="0" i="0" u="none" strike="noStrike">
              <a:effectLst/>
            </a:endParaRPr>
          </a:p>
          <a:p>
            <a:endParaRPr lang="en-US"/>
          </a:p>
        </p:txBody>
      </p:sp>
      <p:pic>
        <p:nvPicPr>
          <p:cNvPr id="5" name="Picture 4">
            <a:extLst>
              <a:ext uri="{FF2B5EF4-FFF2-40B4-BE49-F238E27FC236}">
                <a16:creationId xmlns:a16="http://schemas.microsoft.com/office/drawing/2014/main" id="{761CFB56-227D-0720-6535-ADA409217DD3}"/>
              </a:ext>
            </a:extLst>
          </p:cNvPr>
          <p:cNvPicPr>
            <a:picLocks noChangeAspect="1"/>
          </p:cNvPicPr>
          <p:nvPr/>
        </p:nvPicPr>
        <p:blipFill>
          <a:blip r:embed="rId2"/>
          <a:stretch>
            <a:fillRect/>
          </a:stretch>
        </p:blipFill>
        <p:spPr>
          <a:xfrm>
            <a:off x="6246815" y="2017503"/>
            <a:ext cx="4419598" cy="4042194"/>
          </a:xfrm>
          <a:prstGeom prst="rect">
            <a:avLst/>
          </a:prstGeom>
          <a:noFill/>
        </p:spPr>
      </p:pic>
    </p:spTree>
    <p:extLst>
      <p:ext uri="{BB962C8B-B14F-4D97-AF65-F5344CB8AC3E}">
        <p14:creationId xmlns:p14="http://schemas.microsoft.com/office/powerpoint/2010/main" val="242623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5193-1D24-3349-7313-EBF66F6D1F78}"/>
              </a:ext>
            </a:extLst>
          </p:cNvPr>
          <p:cNvSpPr>
            <a:spLocks noGrp="1"/>
          </p:cNvSpPr>
          <p:nvPr>
            <p:ph type="title"/>
          </p:nvPr>
        </p:nvSpPr>
        <p:spPr>
          <a:xfrm>
            <a:off x="1522414" y="274638"/>
            <a:ext cx="9143998" cy="1020762"/>
          </a:xfrm>
        </p:spPr>
        <p:txBody>
          <a:bodyPr anchor="b">
            <a:normAutofit/>
          </a:bodyPr>
          <a:lstStyle/>
          <a:p>
            <a:r>
              <a:rPr lang="en-US"/>
              <a:t>Step 4: Adding and Adjusting Objects</a:t>
            </a:r>
          </a:p>
        </p:txBody>
      </p:sp>
      <p:sp>
        <p:nvSpPr>
          <p:cNvPr id="3" name="Content Placeholder 2">
            <a:extLst>
              <a:ext uri="{FF2B5EF4-FFF2-40B4-BE49-F238E27FC236}">
                <a16:creationId xmlns:a16="http://schemas.microsoft.com/office/drawing/2014/main" id="{8D25AB8E-E6B4-B9E1-56F4-8BD13EF71F35}"/>
              </a:ext>
            </a:extLst>
          </p:cNvPr>
          <p:cNvSpPr>
            <a:spLocks noGrp="1"/>
          </p:cNvSpPr>
          <p:nvPr>
            <p:ph sz="half" idx="1"/>
          </p:nvPr>
        </p:nvSpPr>
        <p:spPr>
          <a:xfrm>
            <a:off x="1522413" y="1905000"/>
            <a:ext cx="4419599" cy="4267200"/>
          </a:xfrm>
        </p:spPr>
        <p:txBody>
          <a:bodyPr vert="horz" lIns="91440" tIns="45720" rIns="91440" bIns="45720" rtlCol="0">
            <a:normAutofit/>
          </a:bodyPr>
          <a:lstStyle/>
          <a:p>
            <a:r>
              <a:rPr lang="en-US" sz="1500"/>
              <a:t>To add objects to your 3D design, you can use the basic shapes available in </a:t>
            </a:r>
            <a:r>
              <a:rPr lang="en-US" sz="1500" err="1"/>
              <a:t>TinkerCAD's</a:t>
            </a:r>
            <a:r>
              <a:rPr lang="en-US" sz="1500"/>
              <a:t> shape library. You can access the shape library on the right side of the screen. Click on the shape you want to add, and it will appear on your workspace.</a:t>
            </a:r>
          </a:p>
          <a:p>
            <a:r>
              <a:rPr lang="en-US" sz="1500"/>
              <a:t>To position and modify these objects, click and drag them to your desired location. You can also utilize the handles to resize and rotate the objects, tailoring them to fit your design precisely.</a:t>
            </a:r>
          </a:p>
          <a:p>
            <a:r>
              <a:rPr lang="en-US" sz="1500"/>
              <a:t>These shapes can be both additive and subtractive. When an object is selected, you can select “Solid” or “Hole”. This allows you to add or remove material in the shape of the selected object.</a:t>
            </a:r>
          </a:p>
          <a:p>
            <a:pPr marL="0" indent="0">
              <a:buNone/>
            </a:pPr>
            <a:endParaRPr lang="en-US" sz="1500"/>
          </a:p>
        </p:txBody>
      </p:sp>
      <p:pic>
        <p:nvPicPr>
          <p:cNvPr id="4" name="Picture 3" descr="A screenshot of a computer&#10;&#10;Description automatically generated">
            <a:extLst>
              <a:ext uri="{FF2B5EF4-FFF2-40B4-BE49-F238E27FC236}">
                <a16:creationId xmlns:a16="http://schemas.microsoft.com/office/drawing/2014/main" id="{6F27265E-365A-147E-B0D8-B0162A2332FC}"/>
              </a:ext>
            </a:extLst>
          </p:cNvPr>
          <p:cNvPicPr>
            <a:picLocks noChangeAspect="1"/>
          </p:cNvPicPr>
          <p:nvPr/>
        </p:nvPicPr>
        <p:blipFill>
          <a:blip r:embed="rId2"/>
          <a:stretch>
            <a:fillRect/>
          </a:stretch>
        </p:blipFill>
        <p:spPr>
          <a:xfrm>
            <a:off x="6246815" y="2546986"/>
            <a:ext cx="4419598" cy="2983228"/>
          </a:xfrm>
          <a:prstGeom prst="rect">
            <a:avLst/>
          </a:prstGeom>
          <a:noFill/>
        </p:spPr>
      </p:pic>
    </p:spTree>
    <p:extLst>
      <p:ext uri="{BB962C8B-B14F-4D97-AF65-F5344CB8AC3E}">
        <p14:creationId xmlns:p14="http://schemas.microsoft.com/office/powerpoint/2010/main" val="414711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ABDF-9B14-170B-D365-57BA8B635428}"/>
              </a:ext>
            </a:extLst>
          </p:cNvPr>
          <p:cNvSpPr>
            <a:spLocks noGrp="1"/>
          </p:cNvSpPr>
          <p:nvPr>
            <p:ph type="title"/>
          </p:nvPr>
        </p:nvSpPr>
        <p:spPr/>
        <p:txBody>
          <a:bodyPr/>
          <a:lstStyle/>
          <a:p>
            <a:r>
              <a:rPr lang="en-US"/>
              <a:t>Combining Objects</a:t>
            </a:r>
          </a:p>
        </p:txBody>
      </p:sp>
      <p:pic>
        <p:nvPicPr>
          <p:cNvPr id="4" name="Content Placeholder 3" descr="A screenshot of a computer&#10;&#10;Description automatically generated">
            <a:extLst>
              <a:ext uri="{FF2B5EF4-FFF2-40B4-BE49-F238E27FC236}">
                <a16:creationId xmlns:a16="http://schemas.microsoft.com/office/drawing/2014/main" id="{32481357-2A84-187C-E168-235D39CF76AC}"/>
              </a:ext>
            </a:extLst>
          </p:cNvPr>
          <p:cNvPicPr>
            <a:picLocks noGrp="1" noChangeAspect="1"/>
          </p:cNvPicPr>
          <p:nvPr>
            <p:ph idx="1"/>
          </p:nvPr>
        </p:nvPicPr>
        <p:blipFill>
          <a:blip r:embed="rId2"/>
          <a:stretch>
            <a:fillRect/>
          </a:stretch>
        </p:blipFill>
        <p:spPr>
          <a:xfrm>
            <a:off x="8495711" y="1713404"/>
            <a:ext cx="3332882" cy="3181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DAEE7A-D1EA-C9B3-4E8D-1D747130CD76}"/>
                  </a:ext>
                </a:extLst>
              </p14:cNvPr>
              <p14:cNvContentPartPr/>
              <p14:nvPr/>
            </p14:nvContentPartPr>
            <p14:xfrm>
              <a:off x="9725647" y="2456827"/>
              <a:ext cx="16943" cy="16943"/>
            </p14:xfrm>
          </p:contentPart>
        </mc:Choice>
        <mc:Fallback xmlns="">
          <p:pic>
            <p:nvPicPr>
              <p:cNvPr id="6" name="Ink 5">
                <a:extLst>
                  <a:ext uri="{FF2B5EF4-FFF2-40B4-BE49-F238E27FC236}">
                    <a16:creationId xmlns:a16="http://schemas.microsoft.com/office/drawing/2014/main" id="{81DAEE7A-D1EA-C9B3-4E8D-1D747130CD76}"/>
                  </a:ext>
                </a:extLst>
              </p:cNvPr>
              <p:cNvPicPr/>
              <p:nvPr/>
            </p:nvPicPr>
            <p:blipFill>
              <a:blip r:embed="rId4"/>
              <a:stretch>
                <a:fillRect/>
              </a:stretch>
            </p:blipFill>
            <p:spPr>
              <a:xfrm>
                <a:off x="8878497" y="1609677"/>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5AD901A-B738-2D08-D408-B2223CB0CA4C}"/>
                  </a:ext>
                </a:extLst>
              </p14:cNvPr>
              <p14:cNvContentPartPr/>
              <p14:nvPr/>
            </p14:nvContentPartPr>
            <p14:xfrm>
              <a:off x="9623985" y="2490714"/>
              <a:ext cx="16943" cy="16943"/>
            </p14:xfrm>
          </p:contentPart>
        </mc:Choice>
        <mc:Fallback xmlns="">
          <p:pic>
            <p:nvPicPr>
              <p:cNvPr id="7" name="Ink 6">
                <a:extLst>
                  <a:ext uri="{FF2B5EF4-FFF2-40B4-BE49-F238E27FC236}">
                    <a16:creationId xmlns:a16="http://schemas.microsoft.com/office/drawing/2014/main" id="{E5AD901A-B738-2D08-D408-B2223CB0CA4C}"/>
                  </a:ext>
                </a:extLst>
              </p:cNvPr>
              <p:cNvPicPr/>
              <p:nvPr/>
            </p:nvPicPr>
            <p:blipFill>
              <a:blip r:embed="rId4"/>
              <a:stretch>
                <a:fillRect/>
              </a:stretch>
            </p:blipFill>
            <p:spPr>
              <a:xfrm>
                <a:off x="8776835" y="1643564"/>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E0271CE-AB02-A172-97FD-63B3CEB7E621}"/>
                  </a:ext>
                </a:extLst>
              </p14:cNvPr>
              <p14:cNvContentPartPr/>
              <p14:nvPr/>
            </p14:nvContentPartPr>
            <p14:xfrm>
              <a:off x="9623985" y="2490714"/>
              <a:ext cx="16943" cy="16943"/>
            </p14:xfrm>
          </p:contentPart>
        </mc:Choice>
        <mc:Fallback xmlns="">
          <p:pic>
            <p:nvPicPr>
              <p:cNvPr id="8" name="Ink 7">
                <a:extLst>
                  <a:ext uri="{FF2B5EF4-FFF2-40B4-BE49-F238E27FC236}">
                    <a16:creationId xmlns:a16="http://schemas.microsoft.com/office/drawing/2014/main" id="{7E0271CE-AB02-A172-97FD-63B3CEB7E621}"/>
                  </a:ext>
                </a:extLst>
              </p:cNvPr>
              <p:cNvPicPr/>
              <p:nvPr/>
            </p:nvPicPr>
            <p:blipFill>
              <a:blip r:embed="rId4"/>
              <a:stretch>
                <a:fillRect/>
              </a:stretch>
            </p:blipFill>
            <p:spPr>
              <a:xfrm>
                <a:off x="8776835" y="1643564"/>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2A064D3-53B6-C70B-5CD7-52A8A2CD5FCD}"/>
                  </a:ext>
                </a:extLst>
              </p14:cNvPr>
              <p14:cNvContentPartPr/>
              <p14:nvPr/>
            </p14:nvContentPartPr>
            <p14:xfrm>
              <a:off x="9505380" y="2558489"/>
              <a:ext cx="16943" cy="16943"/>
            </p14:xfrm>
          </p:contentPart>
        </mc:Choice>
        <mc:Fallback xmlns="">
          <p:pic>
            <p:nvPicPr>
              <p:cNvPr id="9" name="Ink 8">
                <a:extLst>
                  <a:ext uri="{FF2B5EF4-FFF2-40B4-BE49-F238E27FC236}">
                    <a16:creationId xmlns:a16="http://schemas.microsoft.com/office/drawing/2014/main" id="{A2A064D3-53B6-C70B-5CD7-52A8A2CD5FCD}"/>
                  </a:ext>
                </a:extLst>
              </p:cNvPr>
              <p:cNvPicPr/>
              <p:nvPr/>
            </p:nvPicPr>
            <p:blipFill>
              <a:blip r:embed="rId4"/>
              <a:stretch>
                <a:fillRect/>
              </a:stretch>
            </p:blipFill>
            <p:spPr>
              <a:xfrm>
                <a:off x="8658230" y="1711339"/>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52DC33B-0F42-3EE2-A835-8AEC1FEEB82D}"/>
                  </a:ext>
                </a:extLst>
              </p14:cNvPr>
              <p14:cNvContentPartPr/>
              <p14:nvPr/>
            </p14:nvContentPartPr>
            <p14:xfrm>
              <a:off x="9488436" y="2558489"/>
              <a:ext cx="16943" cy="16943"/>
            </p14:xfrm>
          </p:contentPart>
        </mc:Choice>
        <mc:Fallback xmlns="">
          <p:pic>
            <p:nvPicPr>
              <p:cNvPr id="10" name="Ink 9">
                <a:extLst>
                  <a:ext uri="{FF2B5EF4-FFF2-40B4-BE49-F238E27FC236}">
                    <a16:creationId xmlns:a16="http://schemas.microsoft.com/office/drawing/2014/main" id="{152DC33B-0F42-3EE2-A835-8AEC1FEEB82D}"/>
                  </a:ext>
                </a:extLst>
              </p:cNvPr>
              <p:cNvPicPr/>
              <p:nvPr/>
            </p:nvPicPr>
            <p:blipFill>
              <a:blip r:embed="rId4"/>
              <a:stretch>
                <a:fillRect/>
              </a:stretch>
            </p:blipFill>
            <p:spPr>
              <a:xfrm>
                <a:off x="8641286" y="1711339"/>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152A0E0-C04E-0E8B-A253-E39F58D0FA2C}"/>
                  </a:ext>
                </a:extLst>
              </p14:cNvPr>
              <p14:cNvContentPartPr/>
              <p14:nvPr/>
            </p14:nvContentPartPr>
            <p14:xfrm>
              <a:off x="9285112" y="2287390"/>
              <a:ext cx="16943" cy="16943"/>
            </p14:xfrm>
          </p:contentPart>
        </mc:Choice>
        <mc:Fallback xmlns="">
          <p:pic>
            <p:nvPicPr>
              <p:cNvPr id="11" name="Ink 10">
                <a:extLst>
                  <a:ext uri="{FF2B5EF4-FFF2-40B4-BE49-F238E27FC236}">
                    <a16:creationId xmlns:a16="http://schemas.microsoft.com/office/drawing/2014/main" id="{A152A0E0-C04E-0E8B-A253-E39F58D0FA2C}"/>
                  </a:ext>
                </a:extLst>
              </p:cNvPr>
              <p:cNvPicPr/>
              <p:nvPr/>
            </p:nvPicPr>
            <p:blipFill>
              <a:blip r:embed="rId4"/>
              <a:stretch>
                <a:fillRect/>
              </a:stretch>
            </p:blipFill>
            <p:spPr>
              <a:xfrm>
                <a:off x="8437962" y="1440240"/>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00AC9E9-F842-585E-D544-13BAA2237284}"/>
                  </a:ext>
                </a:extLst>
              </p14:cNvPr>
              <p14:cNvContentPartPr/>
              <p14:nvPr/>
            </p14:nvContentPartPr>
            <p14:xfrm>
              <a:off x="9285112" y="2287390"/>
              <a:ext cx="16943" cy="16943"/>
            </p14:xfrm>
          </p:contentPart>
        </mc:Choice>
        <mc:Fallback xmlns="">
          <p:pic>
            <p:nvPicPr>
              <p:cNvPr id="12" name="Ink 11">
                <a:extLst>
                  <a:ext uri="{FF2B5EF4-FFF2-40B4-BE49-F238E27FC236}">
                    <a16:creationId xmlns:a16="http://schemas.microsoft.com/office/drawing/2014/main" id="{500AC9E9-F842-585E-D544-13BAA2237284}"/>
                  </a:ext>
                </a:extLst>
              </p:cNvPr>
              <p:cNvPicPr/>
              <p:nvPr/>
            </p:nvPicPr>
            <p:blipFill>
              <a:blip r:embed="rId4"/>
              <a:stretch>
                <a:fillRect/>
              </a:stretch>
            </p:blipFill>
            <p:spPr>
              <a:xfrm>
                <a:off x="8437962" y="1440240"/>
                <a:ext cx="1694300" cy="16943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7EE4AA91-40DA-D3C4-39C4-2D9D8D6BE32B}"/>
                  </a:ext>
                </a:extLst>
              </p14:cNvPr>
              <p14:cNvContentPartPr/>
              <p14:nvPr/>
            </p14:nvContentPartPr>
            <p14:xfrm>
              <a:off x="9898260" y="3244755"/>
              <a:ext cx="11713" cy="11713"/>
            </p14:xfrm>
          </p:contentPart>
        </mc:Choice>
        <mc:Fallback xmlns="">
          <p:pic>
            <p:nvPicPr>
              <p:cNvPr id="3" name="Ink 2">
                <a:extLst>
                  <a:ext uri="{FF2B5EF4-FFF2-40B4-BE49-F238E27FC236}">
                    <a16:creationId xmlns:a16="http://schemas.microsoft.com/office/drawing/2014/main" id="{7EE4AA91-40DA-D3C4-39C4-2D9D8D6BE32B}"/>
                  </a:ext>
                </a:extLst>
              </p:cNvPr>
              <p:cNvPicPr/>
              <p:nvPr/>
            </p:nvPicPr>
            <p:blipFill>
              <a:blip r:embed="rId4"/>
              <a:stretch>
                <a:fillRect/>
              </a:stretch>
            </p:blipFill>
            <p:spPr>
              <a:xfrm>
                <a:off x="9312610" y="2659105"/>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97FD03D-88EC-0D1F-25F1-10B0D2361466}"/>
                  </a:ext>
                </a:extLst>
              </p14:cNvPr>
              <p14:cNvContentPartPr/>
              <p14:nvPr/>
            </p14:nvContentPartPr>
            <p14:xfrm>
              <a:off x="9242281" y="4029587"/>
              <a:ext cx="11713" cy="11713"/>
            </p14:xfrm>
          </p:contentPart>
        </mc:Choice>
        <mc:Fallback xmlns="">
          <p:pic>
            <p:nvPicPr>
              <p:cNvPr id="13" name="Ink 12">
                <a:extLst>
                  <a:ext uri="{FF2B5EF4-FFF2-40B4-BE49-F238E27FC236}">
                    <a16:creationId xmlns:a16="http://schemas.microsoft.com/office/drawing/2014/main" id="{497FD03D-88EC-0D1F-25F1-10B0D2361466}"/>
                  </a:ext>
                </a:extLst>
              </p:cNvPr>
              <p:cNvPicPr/>
              <p:nvPr/>
            </p:nvPicPr>
            <p:blipFill>
              <a:blip r:embed="rId4"/>
              <a:stretch>
                <a:fillRect/>
              </a:stretch>
            </p:blipFill>
            <p:spPr>
              <a:xfrm>
                <a:off x="8656631" y="3443937"/>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550ED83-5CAF-855B-2D0C-7AC5050E1644}"/>
                  </a:ext>
                </a:extLst>
              </p14:cNvPr>
              <p14:cNvContentPartPr/>
              <p14:nvPr/>
            </p14:nvContentPartPr>
            <p14:xfrm>
              <a:off x="9242281" y="4029587"/>
              <a:ext cx="11713" cy="11713"/>
            </p14:xfrm>
          </p:contentPart>
        </mc:Choice>
        <mc:Fallback xmlns="">
          <p:pic>
            <p:nvPicPr>
              <p:cNvPr id="14" name="Ink 13">
                <a:extLst>
                  <a:ext uri="{FF2B5EF4-FFF2-40B4-BE49-F238E27FC236}">
                    <a16:creationId xmlns:a16="http://schemas.microsoft.com/office/drawing/2014/main" id="{F550ED83-5CAF-855B-2D0C-7AC5050E1644}"/>
                  </a:ext>
                </a:extLst>
              </p:cNvPr>
              <p:cNvPicPr/>
              <p:nvPr/>
            </p:nvPicPr>
            <p:blipFill>
              <a:blip r:embed="rId4"/>
              <a:stretch>
                <a:fillRect/>
              </a:stretch>
            </p:blipFill>
            <p:spPr>
              <a:xfrm>
                <a:off x="8656631" y="3443937"/>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1B859B9-AD2D-9FBF-475C-F4453EAC9219}"/>
                  </a:ext>
                </a:extLst>
              </p14:cNvPr>
              <p14:cNvContentPartPr/>
              <p14:nvPr/>
            </p14:nvContentPartPr>
            <p14:xfrm>
              <a:off x="9324278" y="3830451"/>
              <a:ext cx="11713" cy="11713"/>
            </p14:xfrm>
          </p:contentPart>
        </mc:Choice>
        <mc:Fallback xmlns="">
          <p:pic>
            <p:nvPicPr>
              <p:cNvPr id="15" name="Ink 14">
                <a:extLst>
                  <a:ext uri="{FF2B5EF4-FFF2-40B4-BE49-F238E27FC236}">
                    <a16:creationId xmlns:a16="http://schemas.microsoft.com/office/drawing/2014/main" id="{81B859B9-AD2D-9FBF-475C-F4453EAC9219}"/>
                  </a:ext>
                </a:extLst>
              </p:cNvPr>
              <p:cNvPicPr/>
              <p:nvPr/>
            </p:nvPicPr>
            <p:blipFill>
              <a:blip r:embed="rId4"/>
              <a:stretch>
                <a:fillRect/>
              </a:stretch>
            </p:blipFill>
            <p:spPr>
              <a:xfrm>
                <a:off x="8738628" y="3244801"/>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3A2C9941-A3A6-FCCC-76AC-8308994E1FB6}"/>
                  </a:ext>
                </a:extLst>
              </p14:cNvPr>
              <p14:cNvContentPartPr/>
              <p14:nvPr/>
            </p14:nvContentPartPr>
            <p14:xfrm>
              <a:off x="6583222" y="5189265"/>
              <a:ext cx="11713" cy="11713"/>
            </p14:xfrm>
          </p:contentPart>
        </mc:Choice>
        <mc:Fallback xmlns="">
          <p:pic>
            <p:nvPicPr>
              <p:cNvPr id="16" name="Ink 15">
                <a:extLst>
                  <a:ext uri="{FF2B5EF4-FFF2-40B4-BE49-F238E27FC236}">
                    <a16:creationId xmlns:a16="http://schemas.microsoft.com/office/drawing/2014/main" id="{3A2C9941-A3A6-FCCC-76AC-8308994E1FB6}"/>
                  </a:ext>
                </a:extLst>
              </p:cNvPr>
              <p:cNvPicPr/>
              <p:nvPr/>
            </p:nvPicPr>
            <p:blipFill>
              <a:blip r:embed="rId4"/>
              <a:stretch>
                <a:fillRect/>
              </a:stretch>
            </p:blipFill>
            <p:spPr>
              <a:xfrm>
                <a:off x="5997572" y="4603615"/>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BDBE1300-1E58-8010-42CF-FA9578D39E8D}"/>
                  </a:ext>
                </a:extLst>
              </p14:cNvPr>
              <p14:cNvContentPartPr/>
              <p14:nvPr/>
            </p14:nvContentPartPr>
            <p14:xfrm>
              <a:off x="9464845" y="3092474"/>
              <a:ext cx="11713" cy="11713"/>
            </p14:xfrm>
          </p:contentPart>
        </mc:Choice>
        <mc:Fallback xmlns="">
          <p:pic>
            <p:nvPicPr>
              <p:cNvPr id="17" name="Ink 16">
                <a:extLst>
                  <a:ext uri="{FF2B5EF4-FFF2-40B4-BE49-F238E27FC236}">
                    <a16:creationId xmlns:a16="http://schemas.microsoft.com/office/drawing/2014/main" id="{BDBE1300-1E58-8010-42CF-FA9578D39E8D}"/>
                  </a:ext>
                </a:extLst>
              </p:cNvPr>
              <p:cNvPicPr/>
              <p:nvPr/>
            </p:nvPicPr>
            <p:blipFill>
              <a:blip r:embed="rId17"/>
              <a:stretch>
                <a:fillRect/>
              </a:stretch>
            </p:blipFill>
            <p:spPr>
              <a:xfrm>
                <a:off x="9423013" y="2506824"/>
                <a:ext cx="94541"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8826D5A6-28A0-B25E-723A-60F885E815AC}"/>
                  </a:ext>
                </a:extLst>
              </p14:cNvPr>
              <p14:cNvContentPartPr/>
              <p14:nvPr/>
            </p14:nvContentPartPr>
            <p14:xfrm>
              <a:off x="9476559" y="3092474"/>
              <a:ext cx="11713" cy="11713"/>
            </p14:xfrm>
          </p:contentPart>
        </mc:Choice>
        <mc:Fallback xmlns="">
          <p:pic>
            <p:nvPicPr>
              <p:cNvPr id="18" name="Ink 17">
                <a:extLst>
                  <a:ext uri="{FF2B5EF4-FFF2-40B4-BE49-F238E27FC236}">
                    <a16:creationId xmlns:a16="http://schemas.microsoft.com/office/drawing/2014/main" id="{8826D5A6-28A0-B25E-723A-60F885E815AC}"/>
                  </a:ext>
                </a:extLst>
              </p:cNvPr>
              <p:cNvPicPr/>
              <p:nvPr/>
            </p:nvPicPr>
            <p:blipFill>
              <a:blip r:embed="rId4"/>
              <a:stretch>
                <a:fillRect/>
              </a:stretch>
            </p:blipFill>
            <p:spPr>
              <a:xfrm>
                <a:off x="8890909" y="2506824"/>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BEBFAEA-1F7C-3649-2520-3A536D59FE9E}"/>
                  </a:ext>
                </a:extLst>
              </p14:cNvPr>
              <p14:cNvContentPartPr/>
              <p14:nvPr/>
            </p14:nvContentPartPr>
            <p14:xfrm>
              <a:off x="7918608" y="4423221"/>
              <a:ext cx="11713" cy="11713"/>
            </p14:xfrm>
          </p:contentPart>
        </mc:Choice>
        <mc:Fallback xmlns="">
          <p:pic>
            <p:nvPicPr>
              <p:cNvPr id="19" name="Ink 18">
                <a:extLst>
                  <a:ext uri="{FF2B5EF4-FFF2-40B4-BE49-F238E27FC236}">
                    <a16:creationId xmlns:a16="http://schemas.microsoft.com/office/drawing/2014/main" id="{0BEBFAEA-1F7C-3649-2520-3A536D59FE9E}"/>
                  </a:ext>
                </a:extLst>
              </p:cNvPr>
              <p:cNvPicPr/>
              <p:nvPr/>
            </p:nvPicPr>
            <p:blipFill>
              <a:blip r:embed="rId20"/>
              <a:stretch>
                <a:fillRect/>
              </a:stretch>
            </p:blipFill>
            <p:spPr>
              <a:xfrm>
                <a:off x="7876776" y="4381389"/>
                <a:ext cx="94541" cy="945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5D09AB9-BC12-FC6A-B6E5-FE23D07EED44}"/>
                  </a:ext>
                </a:extLst>
              </p14:cNvPr>
              <p14:cNvContentPartPr/>
              <p14:nvPr/>
            </p14:nvContentPartPr>
            <p14:xfrm>
              <a:off x="8293454" y="585695"/>
              <a:ext cx="11713" cy="11713"/>
            </p14:xfrm>
          </p:contentPart>
        </mc:Choice>
        <mc:Fallback xmlns="">
          <p:pic>
            <p:nvPicPr>
              <p:cNvPr id="20" name="Ink 19">
                <a:extLst>
                  <a:ext uri="{FF2B5EF4-FFF2-40B4-BE49-F238E27FC236}">
                    <a16:creationId xmlns:a16="http://schemas.microsoft.com/office/drawing/2014/main" id="{B5D09AB9-BC12-FC6A-B6E5-FE23D07EED44}"/>
                  </a:ext>
                </a:extLst>
              </p:cNvPr>
              <p:cNvPicPr/>
              <p:nvPr/>
            </p:nvPicPr>
            <p:blipFill>
              <a:blip r:embed="rId4"/>
              <a:stretch>
                <a:fillRect/>
              </a:stretch>
            </p:blipFill>
            <p:spPr>
              <a:xfrm>
                <a:off x="7707804" y="45"/>
                <a:ext cx="1171300" cy="11713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E7603EEB-FC47-3A30-CC87-6DCFA684100C}"/>
                  </a:ext>
                </a:extLst>
              </p14:cNvPr>
              <p14:cNvContentPartPr/>
              <p14:nvPr/>
            </p14:nvContentPartPr>
            <p14:xfrm>
              <a:off x="10027113" y="3631314"/>
              <a:ext cx="11713" cy="11713"/>
            </p14:xfrm>
          </p:contentPart>
        </mc:Choice>
        <mc:Fallback xmlns="">
          <p:pic>
            <p:nvPicPr>
              <p:cNvPr id="21" name="Ink 20">
                <a:extLst>
                  <a:ext uri="{FF2B5EF4-FFF2-40B4-BE49-F238E27FC236}">
                    <a16:creationId xmlns:a16="http://schemas.microsoft.com/office/drawing/2014/main" id="{E7603EEB-FC47-3A30-CC87-6DCFA684100C}"/>
                  </a:ext>
                </a:extLst>
              </p:cNvPr>
              <p:cNvPicPr/>
              <p:nvPr/>
            </p:nvPicPr>
            <p:blipFill>
              <a:blip r:embed="rId4"/>
              <a:stretch>
                <a:fillRect/>
              </a:stretch>
            </p:blipFill>
            <p:spPr>
              <a:xfrm>
                <a:off x="9441463" y="3045664"/>
                <a:ext cx="1171300" cy="1171300"/>
              </a:xfrm>
              <a:prstGeom prst="rect">
                <a:avLst/>
              </a:prstGeom>
            </p:spPr>
          </p:pic>
        </mc:Fallback>
      </mc:AlternateContent>
      <p:sp>
        <p:nvSpPr>
          <p:cNvPr id="22" name="TextBox 21">
            <a:extLst>
              <a:ext uri="{FF2B5EF4-FFF2-40B4-BE49-F238E27FC236}">
                <a16:creationId xmlns:a16="http://schemas.microsoft.com/office/drawing/2014/main" id="{82545312-D162-FBD7-5939-507FD91C812A}"/>
              </a:ext>
            </a:extLst>
          </p:cNvPr>
          <p:cNvSpPr txBox="1"/>
          <p:nvPr/>
        </p:nvSpPr>
        <p:spPr>
          <a:xfrm>
            <a:off x="1676400" y="1863436"/>
            <a:ext cx="6432093" cy="3416320"/>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a:t>To combine objects, hold shift and click on each shape you want to combine</a:t>
            </a:r>
          </a:p>
          <a:p>
            <a:pPr>
              <a:lnSpc>
                <a:spcPct val="90000"/>
              </a:lnSpc>
            </a:pPr>
            <a:endParaRPr lang="en-US" sz="2400"/>
          </a:p>
          <a:p>
            <a:pPr marL="342900" indent="-342900">
              <a:lnSpc>
                <a:spcPct val="90000"/>
              </a:lnSpc>
              <a:buFont typeface="Arial" panose="020B0604020202020204" pitchFamily="34" charset="0"/>
              <a:buChar char="•"/>
            </a:pPr>
            <a:r>
              <a:rPr lang="en-US" sz="2400"/>
              <a:t>When you’ve selected all the shapes you want to combine, click the fused square and circle button next to the light bulb at the top right of your screen.</a:t>
            </a:r>
          </a:p>
          <a:p>
            <a:pPr>
              <a:lnSpc>
                <a:spcPct val="90000"/>
              </a:lnSpc>
            </a:pPr>
            <a:endParaRPr lang="en-US" sz="2400"/>
          </a:p>
          <a:p>
            <a:pPr marL="342900" indent="-342900">
              <a:lnSpc>
                <a:spcPct val="90000"/>
              </a:lnSpc>
              <a:buFont typeface="Arial" panose="020B0604020202020204" pitchFamily="34" charset="0"/>
              <a:buChar char="•"/>
            </a:pPr>
            <a:r>
              <a:rPr lang="en-US" sz="2400"/>
              <a:t>To undo the grouping, there is an “Ungroup” button to the right of the “Group” button</a:t>
            </a:r>
          </a:p>
        </p:txBody>
      </p:sp>
    </p:spTree>
    <p:extLst>
      <p:ext uri="{BB962C8B-B14F-4D97-AF65-F5344CB8AC3E}">
        <p14:creationId xmlns:p14="http://schemas.microsoft.com/office/powerpoint/2010/main" val="88902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D19E-0EA8-F184-85BB-458C1DC8A470}"/>
              </a:ext>
            </a:extLst>
          </p:cNvPr>
          <p:cNvSpPr>
            <a:spLocks noGrp="1"/>
          </p:cNvSpPr>
          <p:nvPr>
            <p:ph type="title"/>
          </p:nvPr>
        </p:nvSpPr>
        <p:spPr/>
        <p:txBody>
          <a:bodyPr/>
          <a:lstStyle/>
          <a:p>
            <a:r>
              <a:rPr lang="en-US"/>
              <a:t>What Is TAP?</a:t>
            </a:r>
          </a:p>
        </p:txBody>
      </p:sp>
      <p:sp>
        <p:nvSpPr>
          <p:cNvPr id="3" name="Content Placeholder 2">
            <a:extLst>
              <a:ext uri="{FF2B5EF4-FFF2-40B4-BE49-F238E27FC236}">
                <a16:creationId xmlns:a16="http://schemas.microsoft.com/office/drawing/2014/main" id="{4A14AB7D-E614-46A8-9B15-43D3DF434F21}"/>
              </a:ext>
            </a:extLst>
          </p:cNvPr>
          <p:cNvSpPr>
            <a:spLocks noGrp="1"/>
          </p:cNvSpPr>
          <p:nvPr>
            <p:ph idx="1"/>
          </p:nvPr>
        </p:nvSpPr>
        <p:spPr/>
        <p:txBody>
          <a:bodyPr vert="horz" lIns="91440" tIns="45720" rIns="91440" bIns="45720" rtlCol="0" anchor="t">
            <a:normAutofit/>
          </a:bodyPr>
          <a:lstStyle/>
          <a:p>
            <a:r>
              <a:rPr lang="en-US"/>
              <a:t>TAP is an outreach program for students to connect with all ages through projects.</a:t>
            </a:r>
          </a:p>
          <a:p>
            <a:r>
              <a:rPr lang="en-US"/>
              <a:t>These projects are supposed to be fun and engaging while being educational.</a:t>
            </a:r>
          </a:p>
          <a:p>
            <a:r>
              <a:rPr lang="en-US">
                <a:solidFill>
                  <a:srgbClr val="FFFFFF"/>
                </a:solidFill>
              </a:rPr>
              <a:t>It is intended to build leadership, communication, and technical skills in program participants.</a:t>
            </a:r>
          </a:p>
          <a:p>
            <a:r>
              <a:rPr lang="en-US">
                <a:solidFill>
                  <a:srgbClr val="FFFFFF"/>
                </a:solidFill>
              </a:rPr>
              <a:t>We want to increase the number of students in the ITEC concentrations</a:t>
            </a:r>
          </a:p>
          <a:p>
            <a:pPr marL="0" indent="0">
              <a:buNone/>
            </a:pPr>
            <a:endParaRPr lang="en-US" sz="1200">
              <a:solidFill>
                <a:srgbClr val="D1D5DB"/>
              </a:solidFill>
            </a:endParaRPr>
          </a:p>
          <a:p>
            <a:endParaRPr lang="en-US" sz="1200">
              <a:solidFill>
                <a:srgbClr val="D1D5DB"/>
              </a:solidFill>
            </a:endParaRPr>
          </a:p>
          <a:p>
            <a:endParaRPr lang="en-US"/>
          </a:p>
        </p:txBody>
      </p:sp>
    </p:spTree>
    <p:extLst>
      <p:ext uri="{BB962C8B-B14F-4D97-AF65-F5344CB8AC3E}">
        <p14:creationId xmlns:p14="http://schemas.microsoft.com/office/powerpoint/2010/main" val="20146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C7B2-665C-D414-000F-68C3A3E9170D}"/>
              </a:ext>
            </a:extLst>
          </p:cNvPr>
          <p:cNvSpPr>
            <a:spLocks noGrp="1"/>
          </p:cNvSpPr>
          <p:nvPr>
            <p:ph type="title"/>
          </p:nvPr>
        </p:nvSpPr>
        <p:spPr/>
        <p:txBody>
          <a:bodyPr/>
          <a:lstStyle/>
          <a:p>
            <a:r>
              <a:rPr lang="en-US"/>
              <a:t>Goal Of Our Project</a:t>
            </a:r>
          </a:p>
        </p:txBody>
      </p:sp>
      <p:sp>
        <p:nvSpPr>
          <p:cNvPr id="3" name="Content Placeholder 2">
            <a:extLst>
              <a:ext uri="{FF2B5EF4-FFF2-40B4-BE49-F238E27FC236}">
                <a16:creationId xmlns:a16="http://schemas.microsoft.com/office/drawing/2014/main" id="{A838387E-DD9C-1D72-62EC-70A4738D6D97}"/>
              </a:ext>
            </a:extLst>
          </p:cNvPr>
          <p:cNvSpPr>
            <a:spLocks noGrp="1"/>
          </p:cNvSpPr>
          <p:nvPr>
            <p:ph idx="1"/>
          </p:nvPr>
        </p:nvSpPr>
        <p:spPr/>
        <p:txBody>
          <a:bodyPr vert="horz" lIns="91440" tIns="45720" rIns="91440" bIns="45720" rtlCol="0" anchor="t">
            <a:normAutofit/>
          </a:bodyPr>
          <a:lstStyle/>
          <a:p>
            <a:r>
              <a:rPr lang="en-US" dirty="0"/>
              <a:t>We want to foster a basic level of 3D modeling literacy in all ages through an engaging project that has students actively doing what they’re being taught.</a:t>
            </a:r>
          </a:p>
          <a:p>
            <a:endParaRPr lang="en-US" dirty="0"/>
          </a:p>
          <a:p>
            <a:r>
              <a:rPr lang="en-US" dirty="0"/>
              <a:t>This project is intended for all ages, we believe that anyone can do it</a:t>
            </a:r>
          </a:p>
          <a:p>
            <a:endParaRPr lang="en-US" dirty="0"/>
          </a:p>
          <a:p>
            <a:r>
              <a:rPr lang="en-US" dirty="0"/>
              <a:t>We want every attendee to walk out of our workshop having drawn a 3D object</a:t>
            </a:r>
          </a:p>
          <a:p>
            <a:endParaRPr lang="en-US" dirty="0"/>
          </a:p>
          <a:p>
            <a:endParaRPr lang="en-US" dirty="0"/>
          </a:p>
        </p:txBody>
      </p:sp>
    </p:spTree>
    <p:extLst>
      <p:ext uri="{BB962C8B-B14F-4D97-AF65-F5344CB8AC3E}">
        <p14:creationId xmlns:p14="http://schemas.microsoft.com/office/powerpoint/2010/main" val="65108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E7D6-6429-83D4-DC3C-D90DD7B14BBE}"/>
              </a:ext>
            </a:extLst>
          </p:cNvPr>
          <p:cNvSpPr>
            <a:spLocks noGrp="1"/>
          </p:cNvSpPr>
          <p:nvPr>
            <p:ph type="title"/>
          </p:nvPr>
        </p:nvSpPr>
        <p:spPr/>
        <p:txBody>
          <a:bodyPr/>
          <a:lstStyle/>
          <a:p>
            <a:r>
              <a:rPr lang="en-US" dirty="0">
                <a:ea typeface="+mj-lt"/>
                <a:cs typeface="+mj-lt"/>
              </a:rPr>
              <a:t>3D Design Showcase</a:t>
            </a:r>
          </a:p>
          <a:p>
            <a:endParaRPr lang="en-US" dirty="0"/>
          </a:p>
        </p:txBody>
      </p:sp>
      <p:pic>
        <p:nvPicPr>
          <p:cNvPr id="4" name="Content Placeholder 3" descr="A green ball with letters on top of a black box&#10;&#10;Description automatically generated">
            <a:extLst>
              <a:ext uri="{FF2B5EF4-FFF2-40B4-BE49-F238E27FC236}">
                <a16:creationId xmlns:a16="http://schemas.microsoft.com/office/drawing/2014/main" id="{084DCC36-7FE6-CE02-C9D4-79D0E17CC622}"/>
              </a:ext>
            </a:extLst>
          </p:cNvPr>
          <p:cNvPicPr>
            <a:picLocks noGrp="1" noChangeAspect="1"/>
          </p:cNvPicPr>
          <p:nvPr>
            <p:ph idx="1"/>
          </p:nvPr>
        </p:nvPicPr>
        <p:blipFill>
          <a:blip r:embed="rId2"/>
          <a:stretch>
            <a:fillRect/>
          </a:stretch>
        </p:blipFill>
        <p:spPr>
          <a:xfrm>
            <a:off x="1314968" y="1555232"/>
            <a:ext cx="2478452" cy="2268235"/>
          </a:xfrm>
        </p:spPr>
      </p:pic>
      <p:pic>
        <p:nvPicPr>
          <p:cNvPr id="5" name="Picture 4" descr="A green square with a paw print&#10;&#10;Description automatically generated">
            <a:extLst>
              <a:ext uri="{FF2B5EF4-FFF2-40B4-BE49-F238E27FC236}">
                <a16:creationId xmlns:a16="http://schemas.microsoft.com/office/drawing/2014/main" id="{6F0F06E5-98DC-4455-1BE3-4C43BEF30863}"/>
              </a:ext>
            </a:extLst>
          </p:cNvPr>
          <p:cNvPicPr>
            <a:picLocks noChangeAspect="1"/>
          </p:cNvPicPr>
          <p:nvPr/>
        </p:nvPicPr>
        <p:blipFill>
          <a:blip r:embed="rId3"/>
          <a:stretch>
            <a:fillRect/>
          </a:stretch>
        </p:blipFill>
        <p:spPr>
          <a:xfrm>
            <a:off x="3884422" y="1553718"/>
            <a:ext cx="2406648" cy="2299498"/>
          </a:xfrm>
          <a:prstGeom prst="rect">
            <a:avLst/>
          </a:prstGeom>
        </p:spPr>
      </p:pic>
      <p:pic>
        <p:nvPicPr>
          <p:cNvPr id="6" name="Picture 5" descr="A star on a blue grid&#10;&#10;Description automatically generated">
            <a:extLst>
              <a:ext uri="{FF2B5EF4-FFF2-40B4-BE49-F238E27FC236}">
                <a16:creationId xmlns:a16="http://schemas.microsoft.com/office/drawing/2014/main" id="{2A8831D5-5439-97AB-2262-FBFE73BFA4AE}"/>
              </a:ext>
            </a:extLst>
          </p:cNvPr>
          <p:cNvPicPr>
            <a:picLocks noChangeAspect="1"/>
          </p:cNvPicPr>
          <p:nvPr/>
        </p:nvPicPr>
        <p:blipFill>
          <a:blip r:embed="rId4"/>
          <a:stretch>
            <a:fillRect/>
          </a:stretch>
        </p:blipFill>
        <p:spPr>
          <a:xfrm>
            <a:off x="6428226" y="1553718"/>
            <a:ext cx="1988307" cy="2361828"/>
          </a:xfrm>
          <a:prstGeom prst="rect">
            <a:avLst/>
          </a:prstGeom>
        </p:spPr>
      </p:pic>
      <p:pic>
        <p:nvPicPr>
          <p:cNvPr id="8" name="Picture 7">
            <a:extLst>
              <a:ext uri="{FF2B5EF4-FFF2-40B4-BE49-F238E27FC236}">
                <a16:creationId xmlns:a16="http://schemas.microsoft.com/office/drawing/2014/main" id="{43FE00E6-6B0F-8F5A-3046-7E3DA7E97DBE}"/>
              </a:ext>
            </a:extLst>
          </p:cNvPr>
          <p:cNvPicPr>
            <a:picLocks noChangeAspect="1"/>
          </p:cNvPicPr>
          <p:nvPr/>
        </p:nvPicPr>
        <p:blipFill>
          <a:blip r:embed="rId5"/>
          <a:stretch>
            <a:fillRect/>
          </a:stretch>
        </p:blipFill>
        <p:spPr>
          <a:xfrm>
            <a:off x="1314968" y="4243404"/>
            <a:ext cx="2542323" cy="2249227"/>
          </a:xfrm>
          <a:prstGeom prst="rect">
            <a:avLst/>
          </a:prstGeom>
        </p:spPr>
      </p:pic>
      <p:pic>
        <p:nvPicPr>
          <p:cNvPr id="3" name="Picture 2" descr="A cartoon character with a mustache and a sword&#10;&#10;Description automatically generated">
            <a:extLst>
              <a:ext uri="{FF2B5EF4-FFF2-40B4-BE49-F238E27FC236}">
                <a16:creationId xmlns:a16="http://schemas.microsoft.com/office/drawing/2014/main" id="{D27E3B8C-A2B9-1298-B3D3-660F6CC95E56}"/>
              </a:ext>
            </a:extLst>
          </p:cNvPr>
          <p:cNvPicPr>
            <a:picLocks noChangeAspect="1"/>
          </p:cNvPicPr>
          <p:nvPr/>
        </p:nvPicPr>
        <p:blipFill>
          <a:blip r:embed="rId6"/>
          <a:stretch>
            <a:fillRect/>
          </a:stretch>
        </p:blipFill>
        <p:spPr>
          <a:xfrm>
            <a:off x="3984073" y="4242261"/>
            <a:ext cx="2444153" cy="2249227"/>
          </a:xfrm>
          <a:prstGeom prst="rect">
            <a:avLst/>
          </a:prstGeom>
        </p:spPr>
      </p:pic>
      <p:pic>
        <p:nvPicPr>
          <p:cNvPr id="10" name="Picture 9">
            <a:extLst>
              <a:ext uri="{FF2B5EF4-FFF2-40B4-BE49-F238E27FC236}">
                <a16:creationId xmlns:a16="http://schemas.microsoft.com/office/drawing/2014/main" id="{2FD54A29-F192-718D-D0B7-BBFA80A6070C}"/>
              </a:ext>
            </a:extLst>
          </p:cNvPr>
          <p:cNvPicPr>
            <a:picLocks noChangeAspect="1"/>
          </p:cNvPicPr>
          <p:nvPr/>
        </p:nvPicPr>
        <p:blipFill>
          <a:blip r:embed="rId7"/>
          <a:stretch>
            <a:fillRect/>
          </a:stretch>
        </p:blipFill>
        <p:spPr>
          <a:xfrm>
            <a:off x="6579510" y="4242260"/>
            <a:ext cx="2455704" cy="2249228"/>
          </a:xfrm>
          <a:prstGeom prst="rect">
            <a:avLst/>
          </a:prstGeom>
        </p:spPr>
      </p:pic>
      <p:pic>
        <p:nvPicPr>
          <p:cNvPr id="7" name="Picture 6" descr="A drawing of a pyramid&#10;&#10;Description automatically generated">
            <a:extLst>
              <a:ext uri="{FF2B5EF4-FFF2-40B4-BE49-F238E27FC236}">
                <a16:creationId xmlns:a16="http://schemas.microsoft.com/office/drawing/2014/main" id="{8B777716-BA71-2859-D208-CE9B3A426F4D}"/>
              </a:ext>
            </a:extLst>
          </p:cNvPr>
          <p:cNvPicPr>
            <a:picLocks noChangeAspect="1"/>
          </p:cNvPicPr>
          <p:nvPr/>
        </p:nvPicPr>
        <p:blipFill>
          <a:blip r:embed="rId8"/>
          <a:stretch>
            <a:fillRect/>
          </a:stretch>
        </p:blipFill>
        <p:spPr>
          <a:xfrm>
            <a:off x="8522320" y="1549831"/>
            <a:ext cx="3344504" cy="2291338"/>
          </a:xfrm>
          <a:prstGeom prst="rect">
            <a:avLst/>
          </a:prstGeom>
        </p:spPr>
      </p:pic>
      <p:pic>
        <p:nvPicPr>
          <p:cNvPr id="9" name="Picture 8" descr="A snowman with a hat and a carrot&#10;&#10;Description automatically generated">
            <a:extLst>
              <a:ext uri="{FF2B5EF4-FFF2-40B4-BE49-F238E27FC236}">
                <a16:creationId xmlns:a16="http://schemas.microsoft.com/office/drawing/2014/main" id="{70323681-E180-2FCA-A547-40EECFFCF206}"/>
              </a:ext>
            </a:extLst>
          </p:cNvPr>
          <p:cNvPicPr>
            <a:picLocks noChangeAspect="1"/>
          </p:cNvPicPr>
          <p:nvPr/>
        </p:nvPicPr>
        <p:blipFill>
          <a:blip r:embed="rId9"/>
          <a:stretch>
            <a:fillRect/>
          </a:stretch>
        </p:blipFill>
        <p:spPr>
          <a:xfrm>
            <a:off x="9071042" y="4243803"/>
            <a:ext cx="3011674" cy="2258394"/>
          </a:xfrm>
          <a:prstGeom prst="rect">
            <a:avLst/>
          </a:prstGeom>
        </p:spPr>
      </p:pic>
    </p:spTree>
    <p:extLst>
      <p:ext uri="{BB962C8B-B14F-4D97-AF65-F5344CB8AC3E}">
        <p14:creationId xmlns:p14="http://schemas.microsoft.com/office/powerpoint/2010/main" val="100795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143998" cy="1020762"/>
          </a:xfrm>
        </p:spPr>
        <p:txBody>
          <a:bodyPr anchor="b">
            <a:normAutofit/>
          </a:bodyPr>
          <a:lstStyle/>
          <a:p>
            <a:r>
              <a:rPr lang="en-US" err="1"/>
              <a:t>TinkerCAD</a:t>
            </a:r>
          </a:p>
        </p:txBody>
      </p:sp>
      <p:sp>
        <p:nvSpPr>
          <p:cNvPr id="14" name="Content Placeholder 13"/>
          <p:cNvSpPr>
            <a:spLocks noGrp="1"/>
          </p:cNvSpPr>
          <p:nvPr>
            <p:ph sz="half" idx="1"/>
          </p:nvPr>
        </p:nvSpPr>
        <p:spPr>
          <a:xfrm>
            <a:off x="1522413" y="1905000"/>
            <a:ext cx="4419599" cy="4267200"/>
          </a:xfrm>
        </p:spPr>
        <p:txBody>
          <a:bodyPr vert="horz" lIns="91440" tIns="45720" rIns="91440" bIns="45720" rtlCol="0">
            <a:normAutofit/>
          </a:bodyPr>
          <a:lstStyle/>
          <a:p>
            <a:r>
              <a:rPr lang="en-US"/>
              <a:t>Simplified, browser-based CAD software</a:t>
            </a:r>
          </a:p>
          <a:p>
            <a:pPr marL="0" indent="0">
              <a:buNone/>
            </a:pPr>
            <a:endParaRPr lang="en-US"/>
          </a:p>
          <a:p>
            <a:r>
              <a:rPr lang="en-US"/>
              <a:t>Much shallower learning curve than AutoCAD, </a:t>
            </a:r>
            <a:r>
              <a:rPr lang="en-US" err="1"/>
              <a:t>Onshape</a:t>
            </a:r>
            <a:r>
              <a:rPr lang="en-US"/>
              <a:t>,  or Blender</a:t>
            </a:r>
          </a:p>
          <a:p>
            <a:endParaRPr lang="en-US"/>
          </a:p>
          <a:p>
            <a:endParaRPr lang="en-US"/>
          </a:p>
          <a:p>
            <a:endParaRPr lang="en-US"/>
          </a:p>
        </p:txBody>
      </p:sp>
      <p:pic>
        <p:nvPicPr>
          <p:cNvPr id="2" name="Picture 1" descr="A purple toy block with orange circles on a graph paper&#10;&#10;Description automatically generated">
            <a:extLst>
              <a:ext uri="{FF2B5EF4-FFF2-40B4-BE49-F238E27FC236}">
                <a16:creationId xmlns:a16="http://schemas.microsoft.com/office/drawing/2014/main" id="{8AA35F5C-8C3B-78BE-24D0-EC6E904FE257}"/>
              </a:ext>
            </a:extLst>
          </p:cNvPr>
          <p:cNvPicPr>
            <a:picLocks noChangeAspect="1"/>
          </p:cNvPicPr>
          <p:nvPr/>
        </p:nvPicPr>
        <p:blipFill>
          <a:blip r:embed="rId2"/>
          <a:stretch>
            <a:fillRect/>
          </a:stretch>
        </p:blipFill>
        <p:spPr>
          <a:xfrm>
            <a:off x="6246815" y="2773490"/>
            <a:ext cx="4419598" cy="2530219"/>
          </a:xfrm>
          <a:prstGeom prst="rect">
            <a:avLst/>
          </a:prstGeom>
          <a:noFill/>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929F-C8B6-DBFD-5100-0535A57B4925}"/>
              </a:ext>
            </a:extLst>
          </p:cNvPr>
          <p:cNvSpPr>
            <a:spLocks noGrp="1"/>
          </p:cNvSpPr>
          <p:nvPr>
            <p:ph type="title"/>
          </p:nvPr>
        </p:nvSpPr>
        <p:spPr/>
        <p:txBody>
          <a:bodyPr/>
          <a:lstStyle/>
          <a:p>
            <a:r>
              <a:rPr lang="en-US"/>
              <a:t>The Workshop Itself</a:t>
            </a:r>
          </a:p>
        </p:txBody>
      </p:sp>
      <p:sp>
        <p:nvSpPr>
          <p:cNvPr id="3" name="Content Placeholder 2">
            <a:extLst>
              <a:ext uri="{FF2B5EF4-FFF2-40B4-BE49-F238E27FC236}">
                <a16:creationId xmlns:a16="http://schemas.microsoft.com/office/drawing/2014/main" id="{42F7B755-7527-3CFC-B89F-4BC1831025F0}"/>
              </a:ext>
            </a:extLst>
          </p:cNvPr>
          <p:cNvSpPr>
            <a:spLocks noGrp="1"/>
          </p:cNvSpPr>
          <p:nvPr>
            <p:ph idx="1"/>
          </p:nvPr>
        </p:nvSpPr>
        <p:spPr/>
        <p:txBody>
          <a:bodyPr vert="horz" lIns="91440" tIns="45720" rIns="91440" bIns="45720" rtlCol="0" anchor="t">
            <a:normAutofit/>
          </a:bodyPr>
          <a:lstStyle/>
          <a:p>
            <a:r>
              <a:rPr lang="en-US" dirty="0"/>
              <a:t>Presenting our 3D model in </a:t>
            </a:r>
            <a:r>
              <a:rPr lang="en-US" dirty="0" err="1"/>
              <a:t>TinkerCAD</a:t>
            </a:r>
            <a:endParaRPr lang="en-US" dirty="0"/>
          </a:p>
          <a:p>
            <a:pPr marL="0" indent="0">
              <a:buNone/>
            </a:pPr>
            <a:endParaRPr lang="en-US" dirty="0"/>
          </a:p>
          <a:p>
            <a:r>
              <a:rPr lang="en-US" dirty="0"/>
              <a:t>Demonstrate </a:t>
            </a:r>
            <a:r>
              <a:rPr lang="en-US" dirty="0" err="1"/>
              <a:t>TinkerCADs</a:t>
            </a:r>
            <a:r>
              <a:rPr lang="en-US" dirty="0"/>
              <a:t> controls</a:t>
            </a:r>
          </a:p>
          <a:p>
            <a:pPr marL="0" indent="0">
              <a:buNone/>
            </a:pPr>
            <a:endParaRPr lang="en-US" dirty="0"/>
          </a:p>
          <a:p>
            <a:r>
              <a:rPr lang="en-US" dirty="0"/>
              <a:t>Demonstrate how we made the model</a:t>
            </a:r>
          </a:p>
        </p:txBody>
      </p:sp>
    </p:spTree>
    <p:extLst>
      <p:ext uri="{BB962C8B-B14F-4D97-AF65-F5344CB8AC3E}">
        <p14:creationId xmlns:p14="http://schemas.microsoft.com/office/powerpoint/2010/main" val="16770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6C64-4C04-0BFD-05D4-CB8F3732DD01}"/>
              </a:ext>
            </a:extLst>
          </p:cNvPr>
          <p:cNvSpPr>
            <a:spLocks noGrp="1"/>
          </p:cNvSpPr>
          <p:nvPr>
            <p:ph type="title"/>
          </p:nvPr>
        </p:nvSpPr>
        <p:spPr/>
        <p:txBody>
          <a:bodyPr/>
          <a:lstStyle/>
          <a:p>
            <a:r>
              <a:rPr lang="en-US" dirty="0"/>
              <a:t>Our Model</a:t>
            </a:r>
          </a:p>
        </p:txBody>
      </p:sp>
      <p:pic>
        <p:nvPicPr>
          <p:cNvPr id="5" name="Content Placeholder 4">
            <a:extLst>
              <a:ext uri="{FF2B5EF4-FFF2-40B4-BE49-F238E27FC236}">
                <a16:creationId xmlns:a16="http://schemas.microsoft.com/office/drawing/2014/main" id="{DBEAA7F3-5F96-0452-F361-B192CEF100D0}"/>
              </a:ext>
            </a:extLst>
          </p:cNvPr>
          <p:cNvPicPr>
            <a:picLocks noGrp="1" noChangeAspect="1"/>
          </p:cNvPicPr>
          <p:nvPr>
            <p:ph idx="1"/>
          </p:nvPr>
        </p:nvPicPr>
        <p:blipFill>
          <a:blip r:embed="rId2"/>
          <a:stretch>
            <a:fillRect/>
          </a:stretch>
        </p:blipFill>
        <p:spPr>
          <a:xfrm>
            <a:off x="1522414" y="2082433"/>
            <a:ext cx="3041806" cy="3067208"/>
          </a:xfrm>
        </p:spPr>
      </p:pic>
      <p:pic>
        <p:nvPicPr>
          <p:cNvPr id="11" name="Picture 10">
            <a:extLst>
              <a:ext uri="{FF2B5EF4-FFF2-40B4-BE49-F238E27FC236}">
                <a16:creationId xmlns:a16="http://schemas.microsoft.com/office/drawing/2014/main" id="{1FD96B25-90BA-26D3-D1FC-C0C3EA49D7DC}"/>
              </a:ext>
            </a:extLst>
          </p:cNvPr>
          <p:cNvPicPr>
            <a:picLocks noChangeAspect="1"/>
          </p:cNvPicPr>
          <p:nvPr/>
        </p:nvPicPr>
        <p:blipFill>
          <a:blip r:embed="rId3"/>
          <a:stretch>
            <a:fillRect/>
          </a:stretch>
        </p:blipFill>
        <p:spPr>
          <a:xfrm>
            <a:off x="6616775" y="2181425"/>
            <a:ext cx="2964542" cy="3058271"/>
          </a:xfrm>
          <a:prstGeom prst="rect">
            <a:avLst/>
          </a:prstGeom>
        </p:spPr>
      </p:pic>
    </p:spTree>
    <p:extLst>
      <p:ext uri="{BB962C8B-B14F-4D97-AF65-F5344CB8AC3E}">
        <p14:creationId xmlns:p14="http://schemas.microsoft.com/office/powerpoint/2010/main" val="271867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F3B3-8F37-9779-467B-6521773738D6}"/>
              </a:ext>
            </a:extLst>
          </p:cNvPr>
          <p:cNvSpPr>
            <a:spLocks noGrp="1"/>
          </p:cNvSpPr>
          <p:nvPr>
            <p:ph type="title"/>
          </p:nvPr>
        </p:nvSpPr>
        <p:spPr/>
        <p:txBody>
          <a:bodyPr>
            <a:normAutofit/>
          </a:bodyPr>
          <a:lstStyle/>
          <a:p>
            <a:r>
              <a:rPr lang="en-US" dirty="0"/>
              <a:t>Step 1: Creating Your </a:t>
            </a:r>
            <a:r>
              <a:rPr lang="en-US" dirty="0" err="1"/>
              <a:t>Tinkercad</a:t>
            </a:r>
            <a:r>
              <a:rPr lang="en-US" dirty="0"/>
              <a:t> Account</a:t>
            </a:r>
          </a:p>
        </p:txBody>
      </p:sp>
      <p:sp>
        <p:nvSpPr>
          <p:cNvPr id="3" name="Content Placeholder 2">
            <a:extLst>
              <a:ext uri="{FF2B5EF4-FFF2-40B4-BE49-F238E27FC236}">
                <a16:creationId xmlns:a16="http://schemas.microsoft.com/office/drawing/2014/main" id="{975F6370-11F8-B95E-5055-88889CF541A1}"/>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sp>
        <p:nvSpPr>
          <p:cNvPr id="6" name="TextBox 5">
            <a:extLst>
              <a:ext uri="{FF2B5EF4-FFF2-40B4-BE49-F238E27FC236}">
                <a16:creationId xmlns:a16="http://schemas.microsoft.com/office/drawing/2014/main" id="{F098D42C-3689-45A0-390E-7FA29AD432E4}"/>
              </a:ext>
            </a:extLst>
          </p:cNvPr>
          <p:cNvSpPr txBox="1"/>
          <p:nvPr/>
        </p:nvSpPr>
        <p:spPr>
          <a:xfrm>
            <a:off x="1599842" y="1905487"/>
            <a:ext cx="9788154" cy="15327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Go to </a:t>
            </a:r>
            <a:r>
              <a:rPr lang="en-US" sz="2400">
                <a:hlinkClick r:id="rId2">
                  <a:extLst>
                    <a:ext uri="{A12FA001-AC4F-418D-AE19-62706E023703}">
                      <ahyp:hlinkClr xmlns:ahyp="http://schemas.microsoft.com/office/drawing/2018/hyperlinkcolor" val="tx"/>
                    </a:ext>
                  </a:extLst>
                </a:hlinkClick>
              </a:rPr>
              <a:t>https://tinkercad.com</a:t>
            </a:r>
            <a:r>
              <a:rPr lang="en-US" sz="2400"/>
              <a:t> and create a free account</a:t>
            </a:r>
          </a:p>
          <a:p>
            <a:endParaRPr lang="en-US" sz="2400"/>
          </a:p>
          <a:p>
            <a:r>
              <a:rPr lang="en-US" sz="2400"/>
              <a:t>Press the Create button to start creating a new 3D design</a:t>
            </a:r>
          </a:p>
          <a:p>
            <a:pPr algn="l">
              <a:lnSpc>
                <a:spcPct val="90000"/>
              </a:lnSpc>
            </a:pPr>
            <a:endParaRPr lang="en-US" sz="2400"/>
          </a:p>
        </p:txBody>
      </p:sp>
      <p:pic>
        <p:nvPicPr>
          <p:cNvPr id="7" name="Picture 6" descr="A screenshot of a computer">
            <a:extLst>
              <a:ext uri="{FF2B5EF4-FFF2-40B4-BE49-F238E27FC236}">
                <a16:creationId xmlns:a16="http://schemas.microsoft.com/office/drawing/2014/main" id="{66F55142-8199-0306-CC83-BA12A691B76A}"/>
              </a:ext>
            </a:extLst>
          </p:cNvPr>
          <p:cNvPicPr>
            <a:picLocks noChangeAspect="1"/>
          </p:cNvPicPr>
          <p:nvPr/>
        </p:nvPicPr>
        <p:blipFill>
          <a:blip r:embed="rId3"/>
          <a:stretch>
            <a:fillRect/>
          </a:stretch>
        </p:blipFill>
        <p:spPr>
          <a:xfrm>
            <a:off x="2059321" y="3438214"/>
            <a:ext cx="7853605" cy="2313934"/>
          </a:xfrm>
          <a:prstGeom prst="rect">
            <a:avLst/>
          </a:prstGeom>
        </p:spPr>
      </p:pic>
    </p:spTree>
    <p:extLst>
      <p:ext uri="{BB962C8B-B14F-4D97-AF65-F5344CB8AC3E}">
        <p14:creationId xmlns:p14="http://schemas.microsoft.com/office/powerpoint/2010/main" val="282881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6187-26E5-C4B5-3F16-41336B878CE3}"/>
              </a:ext>
            </a:extLst>
          </p:cNvPr>
          <p:cNvSpPr>
            <a:spLocks noGrp="1"/>
          </p:cNvSpPr>
          <p:nvPr>
            <p:ph type="title"/>
          </p:nvPr>
        </p:nvSpPr>
        <p:spPr/>
        <p:txBody>
          <a:bodyPr/>
          <a:lstStyle/>
          <a:p>
            <a:r>
              <a:rPr lang="en-US"/>
              <a:t>How 3D Printing Works</a:t>
            </a:r>
          </a:p>
        </p:txBody>
      </p:sp>
      <p:sp>
        <p:nvSpPr>
          <p:cNvPr id="3" name="Content Placeholder 2">
            <a:extLst>
              <a:ext uri="{FF2B5EF4-FFF2-40B4-BE49-F238E27FC236}">
                <a16:creationId xmlns:a16="http://schemas.microsoft.com/office/drawing/2014/main" id="{5E606E8D-9798-B2B3-D8D5-4833FF5E6919}"/>
              </a:ext>
            </a:extLst>
          </p:cNvPr>
          <p:cNvSpPr>
            <a:spLocks noGrp="1"/>
          </p:cNvSpPr>
          <p:nvPr>
            <p:ph idx="1"/>
          </p:nvPr>
        </p:nvSpPr>
        <p:spPr/>
        <p:txBody>
          <a:bodyPr vert="horz" lIns="91440" tIns="45720" rIns="91440" bIns="45720" rtlCol="0" anchor="t">
            <a:normAutofit/>
          </a:bodyPr>
          <a:lstStyle/>
          <a:p>
            <a:r>
              <a:rPr lang="en-US"/>
              <a:t>To understand 3D modeling, we should see how printing works</a:t>
            </a:r>
          </a:p>
          <a:p>
            <a:pPr marL="0" indent="0">
              <a:buNone/>
            </a:pPr>
            <a:endParaRPr lang="en-US"/>
          </a:p>
          <a:p>
            <a:r>
              <a:rPr lang="en-US"/>
              <a:t>3D printers deposit a special kind of plastic called PLA in tiny layers</a:t>
            </a:r>
          </a:p>
          <a:p>
            <a:endParaRPr lang="en-US"/>
          </a:p>
          <a:p>
            <a:r>
              <a:rPr lang="en-US"/>
              <a:t>For a visual demonstration, you can watch a timelapse video of a 3D printer in action here.</a:t>
            </a:r>
          </a:p>
          <a:p>
            <a:r>
              <a:rPr lang="en-US">
                <a:hlinkClick r:id="rId2"/>
              </a:rPr>
              <a:t>https://www.youtube.com/watch?v=FqQAjkZOBeY</a:t>
            </a:r>
            <a:endParaRPr lang="en-US"/>
          </a:p>
          <a:p>
            <a:pPr marL="0" indent="0">
              <a:buNone/>
            </a:pPr>
            <a:r>
              <a:rPr lang="en-US" sz="1200"/>
              <a:t>Timelapse of a 3D printer in action</a:t>
            </a:r>
          </a:p>
        </p:txBody>
      </p:sp>
    </p:spTree>
    <p:extLst>
      <p:ext uri="{BB962C8B-B14F-4D97-AF65-F5344CB8AC3E}">
        <p14:creationId xmlns:p14="http://schemas.microsoft.com/office/powerpoint/2010/main" val="9982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Custom" id="{37DB63F3-72C7-4A67-82CB-DE1EC68F0B1F}" vid="{1DDF8815-C24B-4878-AB18-C1C7DB7407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5FC92C0-A33F-467F-A65D-AA0CE0BD2B6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A52FF4-E484-4953-8434-9402E3BE0AB5}">
  <ds:schemaRefs>
    <ds:schemaRef ds:uri="http://schemas.microsoft.com/sharepoint/v3/contenttype/forms"/>
  </ds:schemaRefs>
</ds:datastoreItem>
</file>

<file path=customXml/itemProps3.xml><?xml version="1.0" encoding="utf-8"?>
<ds:datastoreItem xmlns:ds="http://schemas.openxmlformats.org/officeDocument/2006/customXml" ds:itemID="{682B82EB-80D3-4DDB-9A53-0D22163B57B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15</TotalTime>
  <Words>708</Words>
  <Application>Microsoft Macintosh PowerPoint</Application>
  <PresentationFormat>Custom</PresentationFormat>
  <Paragraphs>71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Consolas</vt:lpstr>
      <vt:lpstr>Corbel</vt:lpstr>
      <vt:lpstr>Custom</vt:lpstr>
      <vt:lpstr>The Plastic Masons</vt:lpstr>
      <vt:lpstr>What Is TAP?</vt:lpstr>
      <vt:lpstr>Goal Of Our Project</vt:lpstr>
      <vt:lpstr>3D Design Showcase </vt:lpstr>
      <vt:lpstr>TinkerCAD</vt:lpstr>
      <vt:lpstr>The Workshop Itself</vt:lpstr>
      <vt:lpstr>Our Model</vt:lpstr>
      <vt:lpstr>Step 1: Creating Your Tinkercad Account</vt:lpstr>
      <vt:lpstr>How 3D Printing Works</vt:lpstr>
      <vt:lpstr>Any Questions?</vt:lpstr>
      <vt:lpstr>Workshop 2 </vt:lpstr>
      <vt:lpstr>Vote On the Next Design</vt:lpstr>
      <vt:lpstr>Grid Resizing</vt:lpstr>
      <vt:lpstr>Step 3: Scaling and Shaping Objects</vt:lpstr>
      <vt:lpstr>Text</vt:lpstr>
      <vt:lpstr>Step 4: Adding and Adjusting Objects</vt:lpstr>
      <vt:lpstr>Combining Objects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Huyen Pham</cp:lastModifiedBy>
  <cp:revision>2</cp:revision>
  <dcterms:created xsi:type="dcterms:W3CDTF">2023-08-27T22:15:34Z</dcterms:created>
  <dcterms:modified xsi:type="dcterms:W3CDTF">2023-11-14T17:51:52Z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